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rial Black" panose="020B0A04020102020204" pitchFamily="34" charset="0"/>
      <p:bold r:id="rId29"/>
    </p:embeddedFont>
    <p:embeddedFont>
      <p:font typeface="Arial Rounded MT Bold" panose="020F0704030504030204" pitchFamily="34" charset="0"/>
      <p:regular r:id="rId30"/>
    </p:embeddedFont>
    <p:embeddedFont>
      <p:font typeface="Calibri" panose="020F0502020204030204"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DF4B1-901D-483F-8335-A43594B3D386}"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4FD66404-C4A6-4B07-A0EA-A19652F0D5BF}">
      <dgm:prSet/>
      <dgm:spPr/>
      <dgm:t>
        <a:bodyPr/>
        <a:lstStyle/>
        <a:p>
          <a:r>
            <a:rPr lang="en-US" b="0" i="0"/>
            <a:t>Finding factors which influence customers to churn. </a:t>
          </a:r>
          <a:endParaRPr lang="en-IN"/>
        </a:p>
      </dgm:t>
    </dgm:pt>
    <dgm:pt modelId="{AED176BA-E18E-4D48-BBAB-543DB840AFD5}" type="parTrans" cxnId="{6F449E7C-1FD8-4E40-88AC-4089B5AB8E9A}">
      <dgm:prSet/>
      <dgm:spPr/>
      <dgm:t>
        <a:bodyPr/>
        <a:lstStyle/>
        <a:p>
          <a:endParaRPr lang="en-IN"/>
        </a:p>
      </dgm:t>
    </dgm:pt>
    <dgm:pt modelId="{ABF5E4B8-9683-47B4-B9AD-A05BF549820D}" type="sibTrans" cxnId="{6F449E7C-1FD8-4E40-88AC-4089B5AB8E9A}">
      <dgm:prSet/>
      <dgm:spPr/>
      <dgm:t>
        <a:bodyPr/>
        <a:lstStyle/>
        <a:p>
          <a:endParaRPr lang="en-IN"/>
        </a:p>
      </dgm:t>
    </dgm:pt>
    <dgm:pt modelId="{C7F0CA73-3E17-448A-AC3B-B296D211FA27}">
      <dgm:prSet/>
      <dgm:spPr/>
      <dgm:t>
        <a:bodyPr/>
        <a:lstStyle/>
        <a:p>
          <a:r>
            <a:rPr lang="en-US" b="0" i="0"/>
            <a:t>Retain churn customers by applying strategy. </a:t>
          </a:r>
          <a:endParaRPr lang="en-IN"/>
        </a:p>
      </dgm:t>
    </dgm:pt>
    <dgm:pt modelId="{AC926554-BA11-412F-8079-3FC04FA54F26}" type="parTrans" cxnId="{79AD3416-6405-47F1-BBFE-EB8B43EA38AA}">
      <dgm:prSet/>
      <dgm:spPr/>
      <dgm:t>
        <a:bodyPr/>
        <a:lstStyle/>
        <a:p>
          <a:endParaRPr lang="en-IN"/>
        </a:p>
      </dgm:t>
    </dgm:pt>
    <dgm:pt modelId="{3E565E63-0D1F-46E5-9DF2-7CE402ECA073}" type="sibTrans" cxnId="{79AD3416-6405-47F1-BBFE-EB8B43EA38AA}">
      <dgm:prSet/>
      <dgm:spPr/>
      <dgm:t>
        <a:bodyPr/>
        <a:lstStyle/>
        <a:p>
          <a:endParaRPr lang="en-IN"/>
        </a:p>
      </dgm:t>
    </dgm:pt>
    <dgm:pt modelId="{98F0DCA2-4DAE-4E9B-9305-BB8C3C7C84F1}">
      <dgm:prSet/>
      <dgm:spPr/>
      <dgm:t>
        <a:bodyPr/>
        <a:lstStyle/>
        <a:p>
          <a:r>
            <a:rPr lang="en-US" b="0" i="0"/>
            <a:t>Providing offers based on influencing factors. </a:t>
          </a:r>
          <a:endParaRPr lang="en-IN"/>
        </a:p>
      </dgm:t>
    </dgm:pt>
    <dgm:pt modelId="{ADC77A0A-ECE2-4B79-846F-D2E3CDEAE734}" type="parTrans" cxnId="{06A4F93E-B2CF-4C93-80AF-F78ADA227953}">
      <dgm:prSet/>
      <dgm:spPr/>
      <dgm:t>
        <a:bodyPr/>
        <a:lstStyle/>
        <a:p>
          <a:endParaRPr lang="en-IN"/>
        </a:p>
      </dgm:t>
    </dgm:pt>
    <dgm:pt modelId="{20824AC7-CE8E-435E-8C4D-04D83DB36C5C}" type="sibTrans" cxnId="{06A4F93E-B2CF-4C93-80AF-F78ADA227953}">
      <dgm:prSet/>
      <dgm:spPr/>
      <dgm:t>
        <a:bodyPr/>
        <a:lstStyle/>
        <a:p>
          <a:endParaRPr lang="en-IN"/>
        </a:p>
      </dgm:t>
    </dgm:pt>
    <dgm:pt modelId="{A0E6B2DF-3291-4615-9604-F2357D8DD3E0}">
      <dgm:prSet/>
      <dgm:spPr/>
      <dgm:t>
        <a:bodyPr/>
        <a:lstStyle/>
        <a:p>
          <a:r>
            <a:rPr lang="en-US" b="0" i="0" dirty="0"/>
            <a:t>Control churn rate and improve the image in the market. </a:t>
          </a:r>
          <a:endParaRPr lang="en-IN" dirty="0"/>
        </a:p>
      </dgm:t>
    </dgm:pt>
    <dgm:pt modelId="{D91F1B66-3A75-4F9A-B2E0-A231DA935605}" type="parTrans" cxnId="{7332FA1A-287A-40D6-AC6A-64C86151F807}">
      <dgm:prSet/>
      <dgm:spPr/>
      <dgm:t>
        <a:bodyPr/>
        <a:lstStyle/>
        <a:p>
          <a:endParaRPr lang="en-IN"/>
        </a:p>
      </dgm:t>
    </dgm:pt>
    <dgm:pt modelId="{59A88C80-2704-4D94-AE60-E3849DA1314E}" type="sibTrans" cxnId="{7332FA1A-287A-40D6-AC6A-64C86151F807}">
      <dgm:prSet/>
      <dgm:spPr/>
      <dgm:t>
        <a:bodyPr/>
        <a:lstStyle/>
        <a:p>
          <a:endParaRPr lang="en-IN"/>
        </a:p>
      </dgm:t>
    </dgm:pt>
    <dgm:pt modelId="{C80B2560-D9AB-400D-9767-AD8006291B27}" type="pres">
      <dgm:prSet presAssocID="{ED9DF4B1-901D-483F-8335-A43594B3D386}" presName="cycle" presStyleCnt="0">
        <dgm:presLayoutVars>
          <dgm:dir/>
          <dgm:resizeHandles val="exact"/>
        </dgm:presLayoutVars>
      </dgm:prSet>
      <dgm:spPr/>
    </dgm:pt>
    <dgm:pt modelId="{657B88B0-1A83-4CDA-ADD2-93EEB204A706}" type="pres">
      <dgm:prSet presAssocID="{4FD66404-C4A6-4B07-A0EA-A19652F0D5BF}" presName="node" presStyleLbl="node1" presStyleIdx="0" presStyleCnt="4">
        <dgm:presLayoutVars>
          <dgm:bulletEnabled val="1"/>
        </dgm:presLayoutVars>
      </dgm:prSet>
      <dgm:spPr/>
    </dgm:pt>
    <dgm:pt modelId="{B539B8A0-984F-4D08-91AD-B962CA11C4B7}" type="pres">
      <dgm:prSet presAssocID="{ABF5E4B8-9683-47B4-B9AD-A05BF549820D}" presName="sibTrans" presStyleLbl="sibTrans2D1" presStyleIdx="0" presStyleCnt="4"/>
      <dgm:spPr/>
    </dgm:pt>
    <dgm:pt modelId="{DBC10FFA-233C-4A75-8405-EA8CF3905F44}" type="pres">
      <dgm:prSet presAssocID="{ABF5E4B8-9683-47B4-B9AD-A05BF549820D}" presName="connectorText" presStyleLbl="sibTrans2D1" presStyleIdx="0" presStyleCnt="4"/>
      <dgm:spPr/>
    </dgm:pt>
    <dgm:pt modelId="{5C56EF8A-1DF5-4248-BC24-153AC22CD296}" type="pres">
      <dgm:prSet presAssocID="{C7F0CA73-3E17-448A-AC3B-B296D211FA27}" presName="node" presStyleLbl="node1" presStyleIdx="1" presStyleCnt="4">
        <dgm:presLayoutVars>
          <dgm:bulletEnabled val="1"/>
        </dgm:presLayoutVars>
      </dgm:prSet>
      <dgm:spPr/>
    </dgm:pt>
    <dgm:pt modelId="{F83EC518-0A4B-489A-BB02-05DAB89480F5}" type="pres">
      <dgm:prSet presAssocID="{3E565E63-0D1F-46E5-9DF2-7CE402ECA073}" presName="sibTrans" presStyleLbl="sibTrans2D1" presStyleIdx="1" presStyleCnt="4"/>
      <dgm:spPr/>
    </dgm:pt>
    <dgm:pt modelId="{6A63DC10-B2FD-4539-A442-CFA92B81ADCC}" type="pres">
      <dgm:prSet presAssocID="{3E565E63-0D1F-46E5-9DF2-7CE402ECA073}" presName="connectorText" presStyleLbl="sibTrans2D1" presStyleIdx="1" presStyleCnt="4"/>
      <dgm:spPr/>
    </dgm:pt>
    <dgm:pt modelId="{8D9F1231-F73A-4F7B-AEC4-7FC44A852705}" type="pres">
      <dgm:prSet presAssocID="{98F0DCA2-4DAE-4E9B-9305-BB8C3C7C84F1}" presName="node" presStyleLbl="node1" presStyleIdx="2" presStyleCnt="4">
        <dgm:presLayoutVars>
          <dgm:bulletEnabled val="1"/>
        </dgm:presLayoutVars>
      </dgm:prSet>
      <dgm:spPr/>
    </dgm:pt>
    <dgm:pt modelId="{20CA45C9-9456-41C4-B7FD-A5CA6AE5782E}" type="pres">
      <dgm:prSet presAssocID="{20824AC7-CE8E-435E-8C4D-04D83DB36C5C}" presName="sibTrans" presStyleLbl="sibTrans2D1" presStyleIdx="2" presStyleCnt="4"/>
      <dgm:spPr/>
    </dgm:pt>
    <dgm:pt modelId="{6DC7660D-72AD-4FFB-A1E5-93E3206686AC}" type="pres">
      <dgm:prSet presAssocID="{20824AC7-CE8E-435E-8C4D-04D83DB36C5C}" presName="connectorText" presStyleLbl="sibTrans2D1" presStyleIdx="2" presStyleCnt="4"/>
      <dgm:spPr/>
    </dgm:pt>
    <dgm:pt modelId="{9C73DE6C-34B2-47F8-8D28-0B119AC70302}" type="pres">
      <dgm:prSet presAssocID="{A0E6B2DF-3291-4615-9604-F2357D8DD3E0}" presName="node" presStyleLbl="node1" presStyleIdx="3" presStyleCnt="4">
        <dgm:presLayoutVars>
          <dgm:bulletEnabled val="1"/>
        </dgm:presLayoutVars>
      </dgm:prSet>
      <dgm:spPr/>
    </dgm:pt>
    <dgm:pt modelId="{5A9189F4-4AE6-4966-B955-752EC7E00B7F}" type="pres">
      <dgm:prSet presAssocID="{59A88C80-2704-4D94-AE60-E3849DA1314E}" presName="sibTrans" presStyleLbl="sibTrans2D1" presStyleIdx="3" presStyleCnt="4"/>
      <dgm:spPr/>
    </dgm:pt>
    <dgm:pt modelId="{EF3DFC14-8D24-410F-916D-845B201E3E38}" type="pres">
      <dgm:prSet presAssocID="{59A88C80-2704-4D94-AE60-E3849DA1314E}" presName="connectorText" presStyleLbl="sibTrans2D1" presStyleIdx="3" presStyleCnt="4"/>
      <dgm:spPr/>
    </dgm:pt>
  </dgm:ptLst>
  <dgm:cxnLst>
    <dgm:cxn modelId="{BE8A5F0B-8782-4535-8AFD-AE80B72891FA}" type="presOf" srcId="{C7F0CA73-3E17-448A-AC3B-B296D211FA27}" destId="{5C56EF8A-1DF5-4248-BC24-153AC22CD296}" srcOrd="0" destOrd="0" presId="urn:microsoft.com/office/officeart/2005/8/layout/cycle2"/>
    <dgm:cxn modelId="{91B20E0C-CB2E-4B6A-9858-7B52B197B68D}" type="presOf" srcId="{98F0DCA2-4DAE-4E9B-9305-BB8C3C7C84F1}" destId="{8D9F1231-F73A-4F7B-AEC4-7FC44A852705}" srcOrd="0" destOrd="0" presId="urn:microsoft.com/office/officeart/2005/8/layout/cycle2"/>
    <dgm:cxn modelId="{79AD3416-6405-47F1-BBFE-EB8B43EA38AA}" srcId="{ED9DF4B1-901D-483F-8335-A43594B3D386}" destId="{C7F0CA73-3E17-448A-AC3B-B296D211FA27}" srcOrd="1" destOrd="0" parTransId="{AC926554-BA11-412F-8079-3FC04FA54F26}" sibTransId="{3E565E63-0D1F-46E5-9DF2-7CE402ECA073}"/>
    <dgm:cxn modelId="{349FD716-6B11-4354-9D3E-12BDC623544F}" type="presOf" srcId="{59A88C80-2704-4D94-AE60-E3849DA1314E}" destId="{EF3DFC14-8D24-410F-916D-845B201E3E38}" srcOrd="1" destOrd="0" presId="urn:microsoft.com/office/officeart/2005/8/layout/cycle2"/>
    <dgm:cxn modelId="{7332FA1A-287A-40D6-AC6A-64C86151F807}" srcId="{ED9DF4B1-901D-483F-8335-A43594B3D386}" destId="{A0E6B2DF-3291-4615-9604-F2357D8DD3E0}" srcOrd="3" destOrd="0" parTransId="{D91F1B66-3A75-4F9A-B2E0-A231DA935605}" sibTransId="{59A88C80-2704-4D94-AE60-E3849DA1314E}"/>
    <dgm:cxn modelId="{06A4F93E-B2CF-4C93-80AF-F78ADA227953}" srcId="{ED9DF4B1-901D-483F-8335-A43594B3D386}" destId="{98F0DCA2-4DAE-4E9B-9305-BB8C3C7C84F1}" srcOrd="2" destOrd="0" parTransId="{ADC77A0A-ECE2-4B79-846F-D2E3CDEAE734}" sibTransId="{20824AC7-CE8E-435E-8C4D-04D83DB36C5C}"/>
    <dgm:cxn modelId="{7843AC75-1E7D-4461-A752-2F39354C9C42}" type="presOf" srcId="{20824AC7-CE8E-435E-8C4D-04D83DB36C5C}" destId="{6DC7660D-72AD-4FFB-A1E5-93E3206686AC}" srcOrd="1" destOrd="0" presId="urn:microsoft.com/office/officeart/2005/8/layout/cycle2"/>
    <dgm:cxn modelId="{6F449E7C-1FD8-4E40-88AC-4089B5AB8E9A}" srcId="{ED9DF4B1-901D-483F-8335-A43594B3D386}" destId="{4FD66404-C4A6-4B07-A0EA-A19652F0D5BF}" srcOrd="0" destOrd="0" parTransId="{AED176BA-E18E-4D48-BBAB-543DB840AFD5}" sibTransId="{ABF5E4B8-9683-47B4-B9AD-A05BF549820D}"/>
    <dgm:cxn modelId="{E7F48692-5B77-4ACD-8D9E-030C83E97A47}" type="presOf" srcId="{59A88C80-2704-4D94-AE60-E3849DA1314E}" destId="{5A9189F4-4AE6-4966-B955-752EC7E00B7F}" srcOrd="0" destOrd="0" presId="urn:microsoft.com/office/officeart/2005/8/layout/cycle2"/>
    <dgm:cxn modelId="{E6B77796-D1C2-461C-A323-059F8FB15DFD}" type="presOf" srcId="{3E565E63-0D1F-46E5-9DF2-7CE402ECA073}" destId="{6A63DC10-B2FD-4539-A442-CFA92B81ADCC}" srcOrd="1" destOrd="0" presId="urn:microsoft.com/office/officeart/2005/8/layout/cycle2"/>
    <dgm:cxn modelId="{2A2A229F-21B9-4C14-9211-B3C19A02EC2D}" type="presOf" srcId="{20824AC7-CE8E-435E-8C4D-04D83DB36C5C}" destId="{20CA45C9-9456-41C4-B7FD-A5CA6AE5782E}" srcOrd="0" destOrd="0" presId="urn:microsoft.com/office/officeart/2005/8/layout/cycle2"/>
    <dgm:cxn modelId="{A20162B9-AB38-422B-8C44-7D6666FD1945}" type="presOf" srcId="{ED9DF4B1-901D-483F-8335-A43594B3D386}" destId="{C80B2560-D9AB-400D-9767-AD8006291B27}" srcOrd="0" destOrd="0" presId="urn:microsoft.com/office/officeart/2005/8/layout/cycle2"/>
    <dgm:cxn modelId="{17872AC8-C482-4D08-9BE5-A4C4C588FC81}" type="presOf" srcId="{ABF5E4B8-9683-47B4-B9AD-A05BF549820D}" destId="{B539B8A0-984F-4D08-91AD-B962CA11C4B7}" srcOrd="0" destOrd="0" presId="urn:microsoft.com/office/officeart/2005/8/layout/cycle2"/>
    <dgm:cxn modelId="{1DE22ECB-01AA-4F57-ADE7-7474274A92C0}" type="presOf" srcId="{A0E6B2DF-3291-4615-9604-F2357D8DD3E0}" destId="{9C73DE6C-34B2-47F8-8D28-0B119AC70302}" srcOrd="0" destOrd="0" presId="urn:microsoft.com/office/officeart/2005/8/layout/cycle2"/>
    <dgm:cxn modelId="{D75621CD-5FA5-4CB2-A08A-C5CAD0BB264B}" type="presOf" srcId="{3E565E63-0D1F-46E5-9DF2-7CE402ECA073}" destId="{F83EC518-0A4B-489A-BB02-05DAB89480F5}" srcOrd="0" destOrd="0" presId="urn:microsoft.com/office/officeart/2005/8/layout/cycle2"/>
    <dgm:cxn modelId="{8C6B8FD1-0B80-4D6A-8099-8E048F43BE7F}" type="presOf" srcId="{4FD66404-C4A6-4B07-A0EA-A19652F0D5BF}" destId="{657B88B0-1A83-4CDA-ADD2-93EEB204A706}" srcOrd="0" destOrd="0" presId="urn:microsoft.com/office/officeart/2005/8/layout/cycle2"/>
    <dgm:cxn modelId="{C1CE25FE-6B6F-4BAA-AFEC-416297046C1F}" type="presOf" srcId="{ABF5E4B8-9683-47B4-B9AD-A05BF549820D}" destId="{DBC10FFA-233C-4A75-8405-EA8CF3905F44}" srcOrd="1" destOrd="0" presId="urn:microsoft.com/office/officeart/2005/8/layout/cycle2"/>
    <dgm:cxn modelId="{927F0B75-0B99-4F92-BEA8-C3709892E628}" type="presParOf" srcId="{C80B2560-D9AB-400D-9767-AD8006291B27}" destId="{657B88B0-1A83-4CDA-ADD2-93EEB204A706}" srcOrd="0" destOrd="0" presId="urn:microsoft.com/office/officeart/2005/8/layout/cycle2"/>
    <dgm:cxn modelId="{A352DE18-8680-45A6-ABFF-F811D3596DD3}" type="presParOf" srcId="{C80B2560-D9AB-400D-9767-AD8006291B27}" destId="{B539B8A0-984F-4D08-91AD-B962CA11C4B7}" srcOrd="1" destOrd="0" presId="urn:microsoft.com/office/officeart/2005/8/layout/cycle2"/>
    <dgm:cxn modelId="{C9278F7D-038D-47E3-A4F8-F6C82DC815AC}" type="presParOf" srcId="{B539B8A0-984F-4D08-91AD-B962CA11C4B7}" destId="{DBC10FFA-233C-4A75-8405-EA8CF3905F44}" srcOrd="0" destOrd="0" presId="urn:microsoft.com/office/officeart/2005/8/layout/cycle2"/>
    <dgm:cxn modelId="{AD0DAA03-7BD1-4E49-A110-0AC56AB2C4E9}" type="presParOf" srcId="{C80B2560-D9AB-400D-9767-AD8006291B27}" destId="{5C56EF8A-1DF5-4248-BC24-153AC22CD296}" srcOrd="2" destOrd="0" presId="urn:microsoft.com/office/officeart/2005/8/layout/cycle2"/>
    <dgm:cxn modelId="{26C5EEE2-F37D-4486-868D-896061B2207F}" type="presParOf" srcId="{C80B2560-D9AB-400D-9767-AD8006291B27}" destId="{F83EC518-0A4B-489A-BB02-05DAB89480F5}" srcOrd="3" destOrd="0" presId="urn:microsoft.com/office/officeart/2005/8/layout/cycle2"/>
    <dgm:cxn modelId="{33B4C8B0-4FF6-42E5-ADB1-994549EF7206}" type="presParOf" srcId="{F83EC518-0A4B-489A-BB02-05DAB89480F5}" destId="{6A63DC10-B2FD-4539-A442-CFA92B81ADCC}" srcOrd="0" destOrd="0" presId="urn:microsoft.com/office/officeart/2005/8/layout/cycle2"/>
    <dgm:cxn modelId="{EAECA388-8DAD-4773-987B-52C1281E0B4A}" type="presParOf" srcId="{C80B2560-D9AB-400D-9767-AD8006291B27}" destId="{8D9F1231-F73A-4F7B-AEC4-7FC44A852705}" srcOrd="4" destOrd="0" presId="urn:microsoft.com/office/officeart/2005/8/layout/cycle2"/>
    <dgm:cxn modelId="{916F5F01-E722-4A72-AE6A-C58C9A031F0E}" type="presParOf" srcId="{C80B2560-D9AB-400D-9767-AD8006291B27}" destId="{20CA45C9-9456-41C4-B7FD-A5CA6AE5782E}" srcOrd="5" destOrd="0" presId="urn:microsoft.com/office/officeart/2005/8/layout/cycle2"/>
    <dgm:cxn modelId="{5F3F3A73-2880-4FAC-9C6A-22D56E349093}" type="presParOf" srcId="{20CA45C9-9456-41C4-B7FD-A5CA6AE5782E}" destId="{6DC7660D-72AD-4FFB-A1E5-93E3206686AC}" srcOrd="0" destOrd="0" presId="urn:microsoft.com/office/officeart/2005/8/layout/cycle2"/>
    <dgm:cxn modelId="{692F926A-C675-42CC-A57D-0369698EC8A2}" type="presParOf" srcId="{C80B2560-D9AB-400D-9767-AD8006291B27}" destId="{9C73DE6C-34B2-47F8-8D28-0B119AC70302}" srcOrd="6" destOrd="0" presId="urn:microsoft.com/office/officeart/2005/8/layout/cycle2"/>
    <dgm:cxn modelId="{446B71DB-663D-4D3E-920D-6E5636ED9ADD}" type="presParOf" srcId="{C80B2560-D9AB-400D-9767-AD8006291B27}" destId="{5A9189F4-4AE6-4966-B955-752EC7E00B7F}" srcOrd="7" destOrd="0" presId="urn:microsoft.com/office/officeart/2005/8/layout/cycle2"/>
    <dgm:cxn modelId="{ED61062C-C0DF-4C59-BB78-DD92FF09A1E2}" type="presParOf" srcId="{5A9189F4-4AE6-4966-B955-752EC7E00B7F}" destId="{EF3DFC14-8D24-410F-916D-845B201E3E3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B88B0-1A83-4CDA-ADD2-93EEB204A706}">
      <dsp:nvSpPr>
        <dsp:cNvPr id="0" name=""/>
        <dsp:cNvSpPr/>
      </dsp:nvSpPr>
      <dsp:spPr>
        <a:xfrm>
          <a:off x="3693438" y="290"/>
          <a:ext cx="1133722" cy="11337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Finding factors which influence customers to churn. </a:t>
          </a:r>
          <a:endParaRPr lang="en-IN" sz="1000" kern="1200"/>
        </a:p>
      </dsp:txBody>
      <dsp:txXfrm>
        <a:off x="3859468" y="166320"/>
        <a:ext cx="801662" cy="801662"/>
      </dsp:txXfrm>
    </dsp:sp>
    <dsp:sp modelId="{B539B8A0-984F-4D08-91AD-B962CA11C4B7}">
      <dsp:nvSpPr>
        <dsp:cNvPr id="0" name=""/>
        <dsp:cNvSpPr/>
      </dsp:nvSpPr>
      <dsp:spPr>
        <a:xfrm rot="2700000">
          <a:off x="4705686" y="972697"/>
          <a:ext cx="302950" cy="3826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718996" y="1017090"/>
        <a:ext cx="212065" cy="229579"/>
      </dsp:txXfrm>
    </dsp:sp>
    <dsp:sp modelId="{5C56EF8A-1DF5-4248-BC24-153AC22CD296}">
      <dsp:nvSpPr>
        <dsp:cNvPr id="0" name=""/>
        <dsp:cNvSpPr/>
      </dsp:nvSpPr>
      <dsp:spPr>
        <a:xfrm>
          <a:off x="4899287" y="1206138"/>
          <a:ext cx="1133722" cy="11337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Retain churn customers by applying strategy. </a:t>
          </a:r>
          <a:endParaRPr lang="en-IN" sz="1000" kern="1200"/>
        </a:p>
      </dsp:txBody>
      <dsp:txXfrm>
        <a:off x="5065317" y="1372168"/>
        <a:ext cx="801662" cy="801662"/>
      </dsp:txXfrm>
    </dsp:sp>
    <dsp:sp modelId="{F83EC518-0A4B-489A-BB02-05DAB89480F5}">
      <dsp:nvSpPr>
        <dsp:cNvPr id="0" name=""/>
        <dsp:cNvSpPr/>
      </dsp:nvSpPr>
      <dsp:spPr>
        <a:xfrm rot="8100000">
          <a:off x="4717811" y="2178545"/>
          <a:ext cx="302950" cy="3826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795386" y="2222938"/>
        <a:ext cx="212065" cy="229579"/>
      </dsp:txXfrm>
    </dsp:sp>
    <dsp:sp modelId="{8D9F1231-F73A-4F7B-AEC4-7FC44A852705}">
      <dsp:nvSpPr>
        <dsp:cNvPr id="0" name=""/>
        <dsp:cNvSpPr/>
      </dsp:nvSpPr>
      <dsp:spPr>
        <a:xfrm>
          <a:off x="3693438" y="2411987"/>
          <a:ext cx="1133722" cy="11337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Providing offers based on influencing factors. </a:t>
          </a:r>
          <a:endParaRPr lang="en-IN" sz="1000" kern="1200"/>
        </a:p>
      </dsp:txBody>
      <dsp:txXfrm>
        <a:off x="3859468" y="2578017"/>
        <a:ext cx="801662" cy="801662"/>
      </dsp:txXfrm>
    </dsp:sp>
    <dsp:sp modelId="{20CA45C9-9456-41C4-B7FD-A5CA6AE5782E}">
      <dsp:nvSpPr>
        <dsp:cNvPr id="0" name=""/>
        <dsp:cNvSpPr/>
      </dsp:nvSpPr>
      <dsp:spPr>
        <a:xfrm rot="13500000">
          <a:off x="3511963" y="2190671"/>
          <a:ext cx="302950" cy="3826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3589538" y="2299330"/>
        <a:ext cx="212065" cy="229579"/>
      </dsp:txXfrm>
    </dsp:sp>
    <dsp:sp modelId="{9C73DE6C-34B2-47F8-8D28-0B119AC70302}">
      <dsp:nvSpPr>
        <dsp:cNvPr id="0" name=""/>
        <dsp:cNvSpPr/>
      </dsp:nvSpPr>
      <dsp:spPr>
        <a:xfrm>
          <a:off x="2487590" y="1206138"/>
          <a:ext cx="1133722" cy="11337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Control churn rate and improve the image in the market. </a:t>
          </a:r>
          <a:endParaRPr lang="en-IN" sz="1000" kern="1200" dirty="0"/>
        </a:p>
      </dsp:txBody>
      <dsp:txXfrm>
        <a:off x="2653620" y="1372168"/>
        <a:ext cx="801662" cy="801662"/>
      </dsp:txXfrm>
    </dsp:sp>
    <dsp:sp modelId="{5A9189F4-4AE6-4966-B955-752EC7E00B7F}">
      <dsp:nvSpPr>
        <dsp:cNvPr id="0" name=""/>
        <dsp:cNvSpPr/>
      </dsp:nvSpPr>
      <dsp:spPr>
        <a:xfrm rot="18900000">
          <a:off x="3499837" y="984822"/>
          <a:ext cx="302950" cy="3826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513147" y="1093481"/>
        <a:ext cx="212065" cy="22957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mailto:jdeepakkumar986@gmai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Telecom Churn </a:t>
            </a:r>
            <a:r>
              <a:rPr lang="en-US" sz="3600" b="1" dirty="0">
                <a:solidFill>
                  <a:schemeClr val="lt1"/>
                </a:solidFill>
                <a:latin typeface="Montserrat"/>
                <a:ea typeface="Montserrat"/>
                <a:cs typeface="Montserrat"/>
                <a:sym typeface="Montserrat"/>
              </a:rPr>
              <a:t>Analysis </a:t>
            </a: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7C11-63D6-4727-A6AB-C066F786B6ED}"/>
              </a:ext>
            </a:extLst>
          </p:cNvPr>
          <p:cNvSpPr>
            <a:spLocks noGrp="1"/>
          </p:cNvSpPr>
          <p:nvPr>
            <p:ph type="title"/>
          </p:nvPr>
        </p:nvSpPr>
        <p:spPr/>
        <p:txBody>
          <a:bodyPr/>
          <a:lstStyle/>
          <a:p>
            <a:r>
              <a:rPr lang="en-US" sz="1600" b="0" dirty="0">
                <a:solidFill>
                  <a:schemeClr val="tx1"/>
                </a:solidFill>
                <a:effectLst/>
                <a:latin typeface="Arial Black" panose="020B0A04020102020204" pitchFamily="34" charset="0"/>
              </a:rPr>
              <a:t>comparison of churned account length and not churned account length</a:t>
            </a:r>
            <a:br>
              <a:rPr lang="en-US" b="0" dirty="0">
                <a:solidFill>
                  <a:srgbClr val="000000"/>
                </a:solidFill>
                <a:effectLst/>
                <a:latin typeface="Courier New" panose="02070309020205020404" pitchFamily="49" charset="0"/>
              </a:rPr>
            </a:br>
            <a:endParaRPr lang="en-IN" dirty="0"/>
          </a:p>
        </p:txBody>
      </p:sp>
      <p:sp>
        <p:nvSpPr>
          <p:cNvPr id="4" name="Text Placeholder 3">
            <a:extLst>
              <a:ext uri="{FF2B5EF4-FFF2-40B4-BE49-F238E27FC236}">
                <a16:creationId xmlns:a16="http://schemas.microsoft.com/office/drawing/2014/main" id="{3179EE28-1552-407D-8EC9-AEC4C691D028}"/>
              </a:ext>
            </a:extLst>
          </p:cNvPr>
          <p:cNvSpPr>
            <a:spLocks noGrp="1"/>
          </p:cNvSpPr>
          <p:nvPr>
            <p:ph type="body" idx="2"/>
          </p:nvPr>
        </p:nvSpPr>
        <p:spPr>
          <a:xfrm>
            <a:off x="776614" y="4315216"/>
            <a:ext cx="7822504" cy="494777"/>
          </a:xfrm>
        </p:spPr>
        <p:txBody>
          <a:bodyPr/>
          <a:lstStyle/>
          <a:p>
            <a:r>
              <a:rPr lang="en-US" sz="1100" b="1" i="0" dirty="0">
                <a:solidFill>
                  <a:srgbClr val="212121"/>
                </a:solidFill>
                <a:effectLst/>
                <a:latin typeface="Calibri" panose="020F0502020204030204" pitchFamily="34" charset="0"/>
                <a:cs typeface="Calibri" panose="020F0502020204030204" pitchFamily="34" charset="0"/>
              </a:rPr>
              <a:t>After analyzing various aspects of the "account length" column we didn't found any useful relation to churn. so we aren't able to build any connection to the churn as of now. let's see what other features say about the churn.</a:t>
            </a:r>
            <a:endParaRPr lang="en-IN" sz="1100" dirty="0">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5F258D8D-36BF-4E48-BEA5-659688BD8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14" y="901875"/>
            <a:ext cx="7459249" cy="341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0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463B-8BD8-42A4-84C1-57F3CFAC0F0D}"/>
              </a:ext>
            </a:extLst>
          </p:cNvPr>
          <p:cNvSpPr>
            <a:spLocks noGrp="1"/>
          </p:cNvSpPr>
          <p:nvPr>
            <p:ph type="title"/>
          </p:nvPr>
        </p:nvSpPr>
        <p:spPr/>
        <p:txBody>
          <a:bodyPr/>
          <a:lstStyle/>
          <a:p>
            <a:pPr algn="ctr"/>
            <a:r>
              <a:rPr lang="en-IN" dirty="0">
                <a:latin typeface="Arial Black" panose="020B0A04020102020204" pitchFamily="34" charset="0"/>
              </a:rPr>
              <a:t>Analysis based on States</a:t>
            </a:r>
          </a:p>
        </p:txBody>
      </p:sp>
      <p:pic>
        <p:nvPicPr>
          <p:cNvPr id="1026" name="Picture 2">
            <a:extLst>
              <a:ext uri="{FF2B5EF4-FFF2-40B4-BE49-F238E27FC236}">
                <a16:creationId xmlns:a16="http://schemas.microsoft.com/office/drawing/2014/main" id="{0AD02A31-9B21-4B5A-A8EE-8335DAA1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19" y="1017725"/>
            <a:ext cx="8562975" cy="2934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53CB4C60-6E2E-4851-8F65-FF3951F4A654}"/>
              </a:ext>
            </a:extLst>
          </p:cNvPr>
          <p:cNvSpPr>
            <a:spLocks noGrp="1"/>
          </p:cNvSpPr>
          <p:nvPr>
            <p:ph type="body" idx="1"/>
          </p:nvPr>
        </p:nvSpPr>
        <p:spPr>
          <a:xfrm>
            <a:off x="311699" y="3820438"/>
            <a:ext cx="8520599" cy="878036"/>
          </a:xfrm>
        </p:spPr>
        <p:txBody>
          <a:bodyPr/>
          <a:lstStyle/>
          <a:p>
            <a:endParaRPr lang="en-US" sz="1200" dirty="0">
              <a:solidFill>
                <a:srgbClr val="002060"/>
              </a:solidFill>
              <a:latin typeface="Arial Black" panose="020B0A04020102020204" pitchFamily="34" charset="0"/>
            </a:endParaRPr>
          </a:p>
          <a:p>
            <a:r>
              <a:rPr lang="en-US" sz="1200" dirty="0">
                <a:solidFill>
                  <a:srgbClr val="002060"/>
                </a:solidFill>
                <a:latin typeface="Arial Black" panose="020B0A04020102020204" pitchFamily="34" charset="0"/>
              </a:rPr>
              <a:t>There are 51 state who have different churn rate. </a:t>
            </a:r>
            <a:r>
              <a:rPr lang="en-US" sz="1200" dirty="0">
                <a:solidFill>
                  <a:schemeClr val="tx1"/>
                </a:solidFill>
                <a:latin typeface="Arial Black" panose="020B0A04020102020204" pitchFamily="34" charset="0"/>
              </a:rPr>
              <a:t>CA, NJ ,TX , MD ,SC ,MI </a:t>
            </a:r>
            <a:r>
              <a:rPr lang="en-US" sz="1200" dirty="0">
                <a:solidFill>
                  <a:srgbClr val="002060"/>
                </a:solidFill>
                <a:latin typeface="Arial Black" panose="020B0A04020102020204" pitchFamily="34" charset="0"/>
              </a:rPr>
              <a:t>are the ones who have higher churn rate more than </a:t>
            </a:r>
            <a:r>
              <a:rPr lang="en-US" sz="1200" dirty="0">
                <a:solidFill>
                  <a:schemeClr val="tx1"/>
                </a:solidFill>
                <a:latin typeface="Arial Black" panose="020B0A04020102020204" pitchFamily="34" charset="0"/>
              </a:rPr>
              <a:t>21.74%</a:t>
            </a:r>
            <a:r>
              <a:rPr lang="en-US" sz="1200" dirty="0">
                <a:solidFill>
                  <a:srgbClr val="002060"/>
                </a:solidFill>
                <a:latin typeface="Arial Black" panose="020B0A04020102020204" pitchFamily="34" charset="0"/>
              </a:rPr>
              <a:t> which is more than 50% of average churn rate. </a:t>
            </a:r>
            <a:endParaRPr lang="en-IN" sz="1200"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388159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7591-6C1E-42A9-9FF9-6399B425EA86}"/>
              </a:ext>
            </a:extLst>
          </p:cNvPr>
          <p:cNvSpPr>
            <a:spLocks noGrp="1"/>
          </p:cNvSpPr>
          <p:nvPr>
            <p:ph type="title"/>
          </p:nvPr>
        </p:nvSpPr>
        <p:spPr/>
        <p:txBody>
          <a:bodyPr/>
          <a:lstStyle/>
          <a:p>
            <a:pPr algn="ctr"/>
            <a:r>
              <a:rPr lang="en-US" dirty="0">
                <a:latin typeface="Arial Black" panose="020B0A04020102020204" pitchFamily="34" charset="0"/>
              </a:rPr>
              <a:t>State Churn rate</a:t>
            </a:r>
            <a:endParaRPr lang="en-IN" dirty="0">
              <a:latin typeface="Arial Black" panose="020B0A04020102020204" pitchFamily="34" charset="0"/>
            </a:endParaRPr>
          </a:p>
        </p:txBody>
      </p:sp>
      <p:pic>
        <p:nvPicPr>
          <p:cNvPr id="2050" name="Picture 2">
            <a:extLst>
              <a:ext uri="{FF2B5EF4-FFF2-40B4-BE49-F238E27FC236}">
                <a16:creationId xmlns:a16="http://schemas.microsoft.com/office/drawing/2014/main" id="{CCBEB15C-7C6B-4FDE-B7E7-81B0CB00B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62" y="1071057"/>
            <a:ext cx="8517238" cy="378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3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ABE49-870E-4D03-A8D6-39E704D718A5}"/>
              </a:ext>
            </a:extLst>
          </p:cNvPr>
          <p:cNvSpPr>
            <a:spLocks noGrp="1"/>
          </p:cNvSpPr>
          <p:nvPr>
            <p:ph type="title"/>
          </p:nvPr>
        </p:nvSpPr>
        <p:spPr/>
        <p:txBody>
          <a:bodyPr/>
          <a:lstStyle/>
          <a:p>
            <a:pPr algn="ctr"/>
            <a:r>
              <a:rPr lang="en-US" dirty="0">
                <a:latin typeface="Arial Black" panose="020B0A04020102020204" pitchFamily="34" charset="0"/>
              </a:rPr>
              <a:t>State with most Churn percentage</a:t>
            </a:r>
            <a:r>
              <a:rPr lang="en-US" dirty="0"/>
              <a:t> </a:t>
            </a:r>
            <a:endParaRPr lang="en-IN" dirty="0"/>
          </a:p>
        </p:txBody>
      </p:sp>
      <p:pic>
        <p:nvPicPr>
          <p:cNvPr id="3074" name="Picture 2">
            <a:extLst>
              <a:ext uri="{FF2B5EF4-FFF2-40B4-BE49-F238E27FC236}">
                <a16:creationId xmlns:a16="http://schemas.microsoft.com/office/drawing/2014/main" id="{4606E7A1-6AF7-4EB1-AAAB-E57DCB2F7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63" y="1096027"/>
            <a:ext cx="8041710" cy="367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69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C40A-2C8B-4C57-AFCE-9E469DFA781C}"/>
              </a:ext>
            </a:extLst>
          </p:cNvPr>
          <p:cNvSpPr>
            <a:spLocks noGrp="1"/>
          </p:cNvSpPr>
          <p:nvPr>
            <p:ph type="title"/>
          </p:nvPr>
        </p:nvSpPr>
        <p:spPr/>
        <p:txBody>
          <a:bodyPr/>
          <a:lstStyle/>
          <a:p>
            <a:pPr algn="ctr"/>
            <a:r>
              <a:rPr lang="en-US" dirty="0">
                <a:latin typeface="Arial Black" panose="020B0A04020102020204" pitchFamily="34" charset="0"/>
              </a:rPr>
              <a:t>Analysis Based on Area Code</a:t>
            </a:r>
            <a:endParaRPr lang="en-IN" dirty="0">
              <a:latin typeface="Arial Black" panose="020B0A04020102020204" pitchFamily="34" charset="0"/>
            </a:endParaRPr>
          </a:p>
        </p:txBody>
      </p:sp>
      <p:sp>
        <p:nvSpPr>
          <p:cNvPr id="4" name="Text Placeholder 3">
            <a:extLst>
              <a:ext uri="{FF2B5EF4-FFF2-40B4-BE49-F238E27FC236}">
                <a16:creationId xmlns:a16="http://schemas.microsoft.com/office/drawing/2014/main" id="{20984EDB-4A14-4461-97ED-FC6D99E4162B}"/>
              </a:ext>
            </a:extLst>
          </p:cNvPr>
          <p:cNvSpPr>
            <a:spLocks noGrp="1"/>
          </p:cNvSpPr>
          <p:nvPr>
            <p:ph type="body" idx="2"/>
          </p:nvPr>
        </p:nvSpPr>
        <p:spPr>
          <a:xfrm>
            <a:off x="311700" y="4139852"/>
            <a:ext cx="8520600" cy="729275"/>
          </a:xfrm>
        </p:spPr>
        <p:txBody>
          <a:bodyPr/>
          <a:lstStyle/>
          <a:p>
            <a:pPr algn="ctr"/>
            <a:r>
              <a:rPr lang="en-US" dirty="0">
                <a:solidFill>
                  <a:srgbClr val="002060"/>
                </a:solidFill>
                <a:latin typeface="Arial Black" panose="020B0A04020102020204" pitchFamily="34" charset="0"/>
              </a:rPr>
              <a:t>All the Area codes have almost </a:t>
            </a:r>
            <a:r>
              <a:rPr lang="en-US" dirty="0">
                <a:solidFill>
                  <a:schemeClr val="tx1"/>
                </a:solidFill>
                <a:latin typeface="Arial Black" panose="020B0A04020102020204" pitchFamily="34" charset="0"/>
              </a:rPr>
              <a:t>equal (.14%)</a:t>
            </a:r>
            <a:r>
              <a:rPr lang="en-US" dirty="0">
                <a:solidFill>
                  <a:srgbClr val="002060"/>
                </a:solidFill>
                <a:latin typeface="Arial Black" panose="020B0A04020102020204" pitchFamily="34" charset="0"/>
              </a:rPr>
              <a:t> percentage of Churners. </a:t>
            </a:r>
            <a:endParaRPr lang="en-IN" dirty="0">
              <a:solidFill>
                <a:srgbClr val="002060"/>
              </a:solidFill>
              <a:latin typeface="Arial Black" panose="020B0A04020102020204" pitchFamily="34" charset="0"/>
            </a:endParaRPr>
          </a:p>
        </p:txBody>
      </p:sp>
      <p:pic>
        <p:nvPicPr>
          <p:cNvPr id="4098" name="Picture 2">
            <a:extLst>
              <a:ext uri="{FF2B5EF4-FFF2-40B4-BE49-F238E27FC236}">
                <a16:creationId xmlns:a16="http://schemas.microsoft.com/office/drawing/2014/main" id="{03B24D87-9A52-4731-9ED4-21DD5ECBE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017725"/>
            <a:ext cx="7029450" cy="312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140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8E5A-440D-43E0-82F1-63B72E9E5549}"/>
              </a:ext>
            </a:extLst>
          </p:cNvPr>
          <p:cNvSpPr>
            <a:spLocks noGrp="1"/>
          </p:cNvSpPr>
          <p:nvPr>
            <p:ph type="title"/>
          </p:nvPr>
        </p:nvSpPr>
        <p:spPr/>
        <p:txBody>
          <a:bodyPr/>
          <a:lstStyle/>
          <a:p>
            <a:pPr algn="ctr"/>
            <a:r>
              <a:rPr lang="en-US" dirty="0">
                <a:latin typeface="Arial Black" panose="020B0A04020102020204" pitchFamily="34" charset="0"/>
              </a:rPr>
              <a:t>Analysis Based on International Plan</a:t>
            </a:r>
            <a:endParaRPr lang="en-IN" dirty="0">
              <a:latin typeface="Arial Black" panose="020B0A04020102020204" pitchFamily="34" charset="0"/>
            </a:endParaRPr>
          </a:p>
        </p:txBody>
      </p:sp>
      <p:pic>
        <p:nvPicPr>
          <p:cNvPr id="5122" name="Picture 2">
            <a:extLst>
              <a:ext uri="{FF2B5EF4-FFF2-40B4-BE49-F238E27FC236}">
                <a16:creationId xmlns:a16="http://schemas.microsoft.com/office/drawing/2014/main" id="{CCDF49B2-90C7-464A-96AB-297FC87B2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33" y="1188931"/>
            <a:ext cx="4171167" cy="36118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EC5E019-AF37-40A5-BDAF-59165EE29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087" y="1291213"/>
            <a:ext cx="4434213" cy="340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77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E159-8212-4F29-B8C8-EF95D800F693}"/>
              </a:ext>
            </a:extLst>
          </p:cNvPr>
          <p:cNvSpPr>
            <a:spLocks noGrp="1"/>
          </p:cNvSpPr>
          <p:nvPr>
            <p:ph type="title"/>
          </p:nvPr>
        </p:nvSpPr>
        <p:spPr/>
        <p:txBody>
          <a:bodyPr/>
          <a:lstStyle/>
          <a:p>
            <a:pPr algn="ctr"/>
            <a:r>
              <a:rPr lang="en-US" dirty="0">
                <a:latin typeface="Arial Black" panose="020B0A04020102020204" pitchFamily="34" charset="0"/>
              </a:rPr>
              <a:t>Analysis Based on Voice mail</a:t>
            </a:r>
            <a:endParaRPr lang="en-IN" dirty="0">
              <a:latin typeface="Arial Black" panose="020B0A04020102020204" pitchFamily="34" charset="0"/>
            </a:endParaRPr>
          </a:p>
        </p:txBody>
      </p:sp>
      <p:pic>
        <p:nvPicPr>
          <p:cNvPr id="6" name="Picture 2">
            <a:extLst>
              <a:ext uri="{FF2B5EF4-FFF2-40B4-BE49-F238E27FC236}">
                <a16:creationId xmlns:a16="http://schemas.microsoft.com/office/drawing/2014/main" id="{B237D1A7-AE57-4217-919D-F9DC7161D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63" y="1017725"/>
            <a:ext cx="7029450" cy="368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0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9B2E3F-ADBC-471C-8214-49B199871333}"/>
              </a:ext>
            </a:extLst>
          </p:cNvPr>
          <p:cNvSpPr>
            <a:spLocks noGrp="1"/>
          </p:cNvSpPr>
          <p:nvPr>
            <p:ph type="body" idx="2"/>
          </p:nvPr>
        </p:nvSpPr>
        <p:spPr>
          <a:xfrm>
            <a:off x="900700" y="3801649"/>
            <a:ext cx="7029450" cy="767226"/>
          </a:xfrm>
        </p:spPr>
        <p:txBody>
          <a:bodyPr/>
          <a:lstStyle/>
          <a:p>
            <a:pPr algn="ctr"/>
            <a:r>
              <a:rPr lang="en-US" dirty="0">
                <a:solidFill>
                  <a:srgbClr val="002060"/>
                </a:solidFill>
                <a:latin typeface="Arial Black" panose="020B0A04020102020204" pitchFamily="34" charset="0"/>
              </a:rPr>
              <a:t>Out of 3333 people </a:t>
            </a:r>
            <a:r>
              <a:rPr lang="en-US" dirty="0">
                <a:solidFill>
                  <a:schemeClr val="tx1"/>
                </a:solidFill>
                <a:latin typeface="Arial Black" panose="020B0A04020102020204" pitchFamily="34" charset="0"/>
              </a:rPr>
              <a:t>922</a:t>
            </a:r>
            <a:r>
              <a:rPr lang="en-US" dirty="0">
                <a:solidFill>
                  <a:srgbClr val="002060"/>
                </a:solidFill>
                <a:latin typeface="Arial Black" panose="020B0A04020102020204" pitchFamily="34" charset="0"/>
              </a:rPr>
              <a:t> having Voice mail plan, rest </a:t>
            </a:r>
            <a:r>
              <a:rPr lang="en-US" dirty="0">
                <a:solidFill>
                  <a:schemeClr val="tx1"/>
                </a:solidFill>
                <a:latin typeface="Arial Black" panose="020B0A04020102020204" pitchFamily="34" charset="0"/>
              </a:rPr>
              <a:t>2411</a:t>
            </a:r>
            <a:r>
              <a:rPr lang="en-US" dirty="0">
                <a:solidFill>
                  <a:srgbClr val="002060"/>
                </a:solidFill>
                <a:latin typeface="Arial Black" panose="020B0A04020102020204" pitchFamily="34" charset="0"/>
              </a:rPr>
              <a:t> do not have any Voice mail plan.</a:t>
            </a:r>
            <a:endParaRPr lang="en-IN" dirty="0">
              <a:solidFill>
                <a:srgbClr val="002060"/>
              </a:solidFill>
              <a:latin typeface="Arial Black" panose="020B0A04020102020204" pitchFamily="34" charset="0"/>
            </a:endParaRPr>
          </a:p>
        </p:txBody>
      </p:sp>
      <p:pic>
        <p:nvPicPr>
          <p:cNvPr id="7174" name="Picture 6">
            <a:extLst>
              <a:ext uri="{FF2B5EF4-FFF2-40B4-BE49-F238E27FC236}">
                <a16:creationId xmlns:a16="http://schemas.microsoft.com/office/drawing/2014/main" id="{12626360-FC84-43CF-8ABE-514BB3687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83" y="488514"/>
            <a:ext cx="3677562" cy="331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5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BDDB-BE05-4F53-AAD0-EB59189F485B}"/>
              </a:ext>
            </a:extLst>
          </p:cNvPr>
          <p:cNvSpPr>
            <a:spLocks noGrp="1"/>
          </p:cNvSpPr>
          <p:nvPr>
            <p:ph type="title"/>
          </p:nvPr>
        </p:nvSpPr>
        <p:spPr/>
        <p:txBody>
          <a:bodyPr/>
          <a:lstStyle/>
          <a:p>
            <a:pPr algn="ctr"/>
            <a:r>
              <a:rPr lang="en-US" sz="2400" b="0" i="0" dirty="0">
                <a:solidFill>
                  <a:schemeClr val="tx1"/>
                </a:solidFill>
                <a:effectLst/>
                <a:latin typeface="Arial Black" panose="020B0A04020102020204" pitchFamily="34" charset="0"/>
              </a:rPr>
              <a:t>Analyzing "Number vmail message" column</a:t>
            </a:r>
            <a:br>
              <a:rPr lang="en-US" b="0" i="0" dirty="0">
                <a:solidFill>
                  <a:srgbClr val="212121"/>
                </a:solidFill>
                <a:effectLst/>
                <a:latin typeface="Roboto" panose="02000000000000000000" pitchFamily="2" charset="0"/>
              </a:rPr>
            </a:br>
            <a:endParaRPr lang="en-IN" dirty="0"/>
          </a:p>
        </p:txBody>
      </p:sp>
      <p:pic>
        <p:nvPicPr>
          <p:cNvPr id="8194" name="Picture 2">
            <a:extLst>
              <a:ext uri="{FF2B5EF4-FFF2-40B4-BE49-F238E27FC236}">
                <a16:creationId xmlns:a16="http://schemas.microsoft.com/office/drawing/2014/main" id="{DD5C62BC-126D-45B5-B56E-2139060FC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90" y="939453"/>
            <a:ext cx="7741085" cy="3759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1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4FA383C-63C6-4A2F-AF95-20FEBBDDB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338138"/>
            <a:ext cx="6943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8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 Placeholder 2">
            <a:extLst>
              <a:ext uri="{FF2B5EF4-FFF2-40B4-BE49-F238E27FC236}">
                <a16:creationId xmlns:a16="http://schemas.microsoft.com/office/drawing/2014/main" id="{4200A59D-2EF1-4B71-84EB-A21B48D2CDE1}"/>
              </a:ext>
            </a:extLst>
          </p:cNvPr>
          <p:cNvSpPr>
            <a:spLocks noGrp="1"/>
          </p:cNvSpPr>
          <p:nvPr>
            <p:ph type="body" idx="1"/>
          </p:nvPr>
        </p:nvSpPr>
        <p:spPr/>
        <p:txBody>
          <a:bodyPr/>
          <a:lstStyle/>
          <a:p>
            <a:pPr marL="114300" indent="0">
              <a:buNone/>
            </a:pPr>
            <a:r>
              <a:rPr lang="en-US" sz="1400" dirty="0">
                <a:solidFill>
                  <a:srgbClr val="002060"/>
                </a:solidFill>
                <a:latin typeface="Arial Black" panose="020B0A04020102020204" pitchFamily="34" charset="0"/>
              </a:rPr>
              <a:t>• Team Information </a:t>
            </a:r>
          </a:p>
          <a:p>
            <a:pPr marL="114300" indent="0">
              <a:buNone/>
            </a:pPr>
            <a:r>
              <a:rPr lang="en-US" sz="1400" dirty="0">
                <a:solidFill>
                  <a:srgbClr val="002060"/>
                </a:solidFill>
                <a:latin typeface="Arial Black" panose="020B0A04020102020204" pitchFamily="34" charset="0"/>
              </a:rPr>
              <a:t>• Business Problem Overview </a:t>
            </a:r>
          </a:p>
          <a:p>
            <a:pPr marL="114300" indent="0">
              <a:buNone/>
            </a:pPr>
            <a:r>
              <a:rPr lang="en-US" sz="1400" dirty="0">
                <a:solidFill>
                  <a:srgbClr val="002060"/>
                </a:solidFill>
                <a:latin typeface="Arial Black" panose="020B0A04020102020204" pitchFamily="34" charset="0"/>
              </a:rPr>
              <a:t>• Objective </a:t>
            </a:r>
          </a:p>
          <a:p>
            <a:pPr marL="114300" indent="0">
              <a:buNone/>
            </a:pPr>
            <a:r>
              <a:rPr lang="en-US" sz="1400" dirty="0">
                <a:solidFill>
                  <a:srgbClr val="002060"/>
                </a:solidFill>
                <a:latin typeface="Arial Black" panose="020B0A04020102020204" pitchFamily="34" charset="0"/>
              </a:rPr>
              <a:t>• Analysis Based on: </a:t>
            </a:r>
          </a:p>
          <a:p>
            <a:pPr marL="114300" indent="0">
              <a:buNone/>
            </a:pPr>
            <a:r>
              <a:rPr lang="en-US" sz="1600" dirty="0">
                <a:solidFill>
                  <a:srgbClr val="002060"/>
                </a:solidFill>
                <a:latin typeface="Arial Black" panose="020B0A04020102020204" pitchFamily="34" charset="0"/>
              </a:rPr>
              <a:t>	</a:t>
            </a:r>
            <a:r>
              <a:rPr lang="en-US" sz="1100" dirty="0">
                <a:solidFill>
                  <a:schemeClr val="tx1"/>
                </a:solidFill>
                <a:latin typeface="Arial" panose="020B0604020202020204" pitchFamily="34" charset="0"/>
                <a:cs typeface="Arial" panose="020B0604020202020204" pitchFamily="34" charset="0"/>
              </a:rPr>
              <a:t>• Area Code </a:t>
            </a:r>
          </a:p>
          <a:p>
            <a:pPr marL="114300" indent="0">
              <a:buNone/>
            </a:pPr>
            <a:r>
              <a:rPr lang="en-US" sz="1100" dirty="0">
                <a:solidFill>
                  <a:schemeClr val="tx1"/>
                </a:solidFill>
                <a:latin typeface="Arial" panose="020B0604020202020204" pitchFamily="34" charset="0"/>
                <a:cs typeface="Arial" panose="020B0604020202020204" pitchFamily="34" charset="0"/>
              </a:rPr>
              <a:t>	• States </a:t>
            </a:r>
          </a:p>
          <a:p>
            <a:pPr marL="114300" indent="0">
              <a:buNone/>
            </a:pPr>
            <a:r>
              <a:rPr lang="en-US" sz="1100" dirty="0">
                <a:solidFill>
                  <a:schemeClr val="tx1"/>
                </a:solidFill>
                <a:latin typeface="Arial" panose="020B0604020202020204" pitchFamily="34" charset="0"/>
                <a:cs typeface="Arial" panose="020B0604020202020204" pitchFamily="34" charset="0"/>
              </a:rPr>
              <a:t>	• International Plan </a:t>
            </a:r>
          </a:p>
          <a:p>
            <a:pPr marL="114300" indent="0">
              <a:buNone/>
            </a:pPr>
            <a:r>
              <a:rPr lang="en-US" sz="1100" dirty="0">
                <a:solidFill>
                  <a:schemeClr val="tx1"/>
                </a:solidFill>
                <a:latin typeface="Arial" panose="020B0604020202020204" pitchFamily="34" charset="0"/>
                <a:cs typeface="Arial" panose="020B0604020202020204" pitchFamily="34" charset="0"/>
              </a:rPr>
              <a:t>	• Voice Mail Plan </a:t>
            </a:r>
          </a:p>
          <a:p>
            <a:pPr marL="114300" indent="0">
              <a:buNone/>
            </a:pPr>
            <a:r>
              <a:rPr lang="en-US" sz="1100" dirty="0">
                <a:solidFill>
                  <a:schemeClr val="tx1"/>
                </a:solidFill>
                <a:latin typeface="Arial" panose="020B0604020202020204" pitchFamily="34" charset="0"/>
                <a:cs typeface="Arial" panose="020B0604020202020204" pitchFamily="34" charset="0"/>
              </a:rPr>
              <a:t>	• Customer Service Calls</a:t>
            </a:r>
          </a:p>
          <a:p>
            <a:pPr marL="114300" indent="0">
              <a:buNone/>
            </a:pPr>
            <a:r>
              <a:rPr lang="en-US" sz="1400" dirty="0">
                <a:solidFill>
                  <a:srgbClr val="002060"/>
                </a:solidFill>
                <a:latin typeface="Arial Black" panose="020B0A04020102020204" pitchFamily="34" charset="0"/>
              </a:rPr>
              <a:t>• Challenges </a:t>
            </a:r>
          </a:p>
          <a:p>
            <a:pPr marL="114300" indent="0">
              <a:buNone/>
            </a:pPr>
            <a:r>
              <a:rPr lang="en-US" sz="1400" dirty="0">
                <a:solidFill>
                  <a:srgbClr val="002060"/>
                </a:solidFill>
                <a:latin typeface="Arial Black" panose="020B0A04020102020204" pitchFamily="34" charset="0"/>
              </a:rPr>
              <a:t>• How to Reduce Customer Churn </a:t>
            </a:r>
          </a:p>
          <a:p>
            <a:pPr marL="114300" indent="0">
              <a:buNone/>
            </a:pPr>
            <a:r>
              <a:rPr lang="en-US" sz="1400" dirty="0">
                <a:solidFill>
                  <a:srgbClr val="002060"/>
                </a:solidFill>
                <a:latin typeface="Arial Black" panose="020B0A04020102020204" pitchFamily="34" charset="0"/>
              </a:rPr>
              <a:t>• Conclusion </a:t>
            </a:r>
            <a:endParaRPr lang="en-US" sz="1400" dirty="0">
              <a:solidFill>
                <a:srgbClr val="002060"/>
              </a:solidFill>
              <a:latin typeface="Arial Black" panose="020B0A04020102020204" pitchFamily="34" charset="0"/>
              <a:cs typeface="Arial" panose="020B0604020202020204" pitchFamily="34" charset="0"/>
            </a:endParaRPr>
          </a:p>
          <a:p>
            <a:pPr marL="114300" indent="0">
              <a:buNone/>
            </a:pPr>
            <a:endParaRPr lang="en-IN" sz="110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428D66-2163-45B5-B7C0-33CBCE4858DA}"/>
              </a:ext>
            </a:extLst>
          </p:cNvPr>
          <p:cNvSpPr txBox="1"/>
          <p:nvPr/>
        </p:nvSpPr>
        <p:spPr>
          <a:xfrm>
            <a:off x="3864278" y="726626"/>
            <a:ext cx="1847590" cy="523220"/>
          </a:xfrm>
          <a:prstGeom prst="rect">
            <a:avLst/>
          </a:prstGeom>
          <a:noFill/>
        </p:spPr>
        <p:txBody>
          <a:bodyPr wrap="square">
            <a:spAutoFit/>
          </a:bodyPr>
          <a:lstStyle/>
          <a:p>
            <a:pPr algn="ctr"/>
            <a:r>
              <a:rPr lang="en-IN" sz="2800" b="1" dirty="0">
                <a:solidFill>
                  <a:schemeClr val="tx1"/>
                </a:solidFill>
                <a:latin typeface="Arial Black" panose="020B0A04020102020204" pitchFamily="34" charset="0"/>
              </a:rPr>
              <a:t>Content</a:t>
            </a:r>
            <a:endParaRPr lang="en-IN" sz="2800" dirty="0">
              <a:solidFill>
                <a:schemeClr val="tx1"/>
              </a:solidFill>
              <a:latin typeface="Arial Black" panose="020B0A04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2CA7-8E95-4F48-8615-A38E1528522F}"/>
              </a:ext>
            </a:extLst>
          </p:cNvPr>
          <p:cNvSpPr>
            <a:spLocks noGrp="1"/>
          </p:cNvSpPr>
          <p:nvPr>
            <p:ph type="title"/>
          </p:nvPr>
        </p:nvSpPr>
        <p:spPr/>
        <p:txBody>
          <a:bodyPr/>
          <a:lstStyle/>
          <a:p>
            <a:pPr algn="ctr"/>
            <a:r>
              <a:rPr lang="en-US" dirty="0">
                <a:latin typeface="Arial Black" panose="020B0A04020102020204" pitchFamily="34" charset="0"/>
              </a:rPr>
              <a:t>Analysis based on Customer Service Call </a:t>
            </a:r>
            <a:endParaRPr lang="en-IN" dirty="0">
              <a:latin typeface="Arial Black" panose="020B0A04020102020204" pitchFamily="34" charset="0"/>
            </a:endParaRPr>
          </a:p>
        </p:txBody>
      </p:sp>
      <p:pic>
        <p:nvPicPr>
          <p:cNvPr id="10242" name="Picture 2">
            <a:extLst>
              <a:ext uri="{FF2B5EF4-FFF2-40B4-BE49-F238E27FC236}">
                <a16:creationId xmlns:a16="http://schemas.microsoft.com/office/drawing/2014/main" id="{30E6B970-816E-46D7-819C-49DD2E58C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38" y="1017725"/>
            <a:ext cx="7753611" cy="376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5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64CA2A-0665-47CF-BB47-4B6BC2DA1823}"/>
              </a:ext>
            </a:extLst>
          </p:cNvPr>
          <p:cNvSpPr>
            <a:spLocks noGrp="1"/>
          </p:cNvSpPr>
          <p:nvPr>
            <p:ph type="body" idx="1"/>
          </p:nvPr>
        </p:nvSpPr>
        <p:spPr>
          <a:xfrm>
            <a:off x="1161789" y="1183790"/>
            <a:ext cx="6820422" cy="2567755"/>
          </a:xfrm>
        </p:spPr>
        <p:txBody>
          <a:bodyPr/>
          <a:lstStyle/>
          <a:p>
            <a:pPr algn="l"/>
            <a:r>
              <a:rPr lang="en-US" b="1" i="0" dirty="0">
                <a:solidFill>
                  <a:srgbClr val="002060"/>
                </a:solidFill>
                <a:effectLst/>
                <a:latin typeface="Arial Black" panose="020B0A04020102020204" pitchFamily="34" charset="0"/>
              </a:rPr>
              <a:t>It is observed from the above analysis that, mostly because of bad customer service, people tend to leave the operator.</a:t>
            </a:r>
          </a:p>
          <a:p>
            <a:pPr algn="l"/>
            <a:endParaRPr lang="en-US" b="0" i="0" dirty="0">
              <a:solidFill>
                <a:srgbClr val="002060"/>
              </a:solidFill>
              <a:effectLst/>
              <a:latin typeface="Arial Black" panose="020B0A04020102020204" pitchFamily="34" charset="0"/>
            </a:endParaRPr>
          </a:p>
          <a:p>
            <a:pPr algn="l"/>
            <a:r>
              <a:rPr lang="en-US" b="1" i="0" dirty="0">
                <a:solidFill>
                  <a:srgbClr val="002060"/>
                </a:solidFill>
                <a:effectLst/>
                <a:latin typeface="Arial Black" panose="020B0A04020102020204" pitchFamily="34" charset="0"/>
              </a:rPr>
              <a:t>The above data indicating that those customers who called the service center 5 times or above those churn percentage is higher than 60%</a:t>
            </a:r>
          </a:p>
          <a:p>
            <a:pPr algn="l"/>
            <a:endParaRPr lang="en-US" b="0" i="0" dirty="0">
              <a:solidFill>
                <a:srgbClr val="002060"/>
              </a:solidFill>
              <a:effectLst/>
              <a:latin typeface="Arial Black" panose="020B0A04020102020204" pitchFamily="34" charset="0"/>
            </a:endParaRPr>
          </a:p>
          <a:p>
            <a:pPr algn="l"/>
            <a:r>
              <a:rPr lang="en-US" b="1" i="0" dirty="0">
                <a:solidFill>
                  <a:srgbClr val="002060"/>
                </a:solidFill>
                <a:effectLst/>
                <a:latin typeface="Arial Black" panose="020B0A04020102020204" pitchFamily="34" charset="0"/>
              </a:rPr>
              <a:t>And customers who have called once have a high churn rate indicating their issue was not solved in the first attempt.</a:t>
            </a:r>
            <a:endParaRPr lang="en-US" b="0" i="0" dirty="0">
              <a:solidFill>
                <a:srgbClr val="002060"/>
              </a:solidFill>
              <a:effectLst/>
              <a:latin typeface="Arial Black" panose="020B0A04020102020204" pitchFamily="34" charset="0"/>
            </a:endParaRPr>
          </a:p>
          <a:p>
            <a:endParaRPr lang="en-IN" dirty="0"/>
          </a:p>
        </p:txBody>
      </p:sp>
    </p:spTree>
    <p:extLst>
      <p:ext uri="{BB962C8B-B14F-4D97-AF65-F5344CB8AC3E}">
        <p14:creationId xmlns:p14="http://schemas.microsoft.com/office/powerpoint/2010/main" val="2205010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E1FE-7176-436B-9354-F9EC18587356}"/>
              </a:ext>
            </a:extLst>
          </p:cNvPr>
          <p:cNvSpPr>
            <a:spLocks noGrp="1"/>
          </p:cNvSpPr>
          <p:nvPr>
            <p:ph type="title"/>
          </p:nvPr>
        </p:nvSpPr>
        <p:spPr/>
        <p:txBody>
          <a:bodyPr/>
          <a:lstStyle/>
          <a:p>
            <a:pPr algn="ctr"/>
            <a:r>
              <a:rPr lang="en-US" dirty="0">
                <a:latin typeface="Arial Black" panose="020B0A04020102020204" pitchFamily="34" charset="0"/>
              </a:rPr>
              <a:t>Pair Plot For All Columns </a:t>
            </a:r>
            <a:endParaRPr lang="en-IN" dirty="0">
              <a:latin typeface="Arial Black" panose="020B0A04020102020204" pitchFamily="34" charset="0"/>
            </a:endParaRPr>
          </a:p>
        </p:txBody>
      </p:sp>
      <p:pic>
        <p:nvPicPr>
          <p:cNvPr id="11268" name="Picture 4">
            <a:extLst>
              <a:ext uri="{FF2B5EF4-FFF2-40B4-BE49-F238E27FC236}">
                <a16:creationId xmlns:a16="http://schemas.microsoft.com/office/drawing/2014/main" id="{09E39157-45BE-441E-8679-2BFAF0970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88" y="1017725"/>
            <a:ext cx="7588423" cy="510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0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9B73-7496-410A-9255-CF59E4BF2508}"/>
              </a:ext>
            </a:extLst>
          </p:cNvPr>
          <p:cNvSpPr>
            <a:spLocks noGrp="1"/>
          </p:cNvSpPr>
          <p:nvPr>
            <p:ph type="title"/>
          </p:nvPr>
        </p:nvSpPr>
        <p:spPr/>
        <p:txBody>
          <a:bodyPr/>
          <a:lstStyle/>
          <a:p>
            <a:pPr algn="ctr"/>
            <a:r>
              <a:rPr lang="en-IN" dirty="0">
                <a:latin typeface="Arial Black" panose="020B0A04020102020204" pitchFamily="34" charset="0"/>
              </a:rPr>
              <a:t>Challenges</a:t>
            </a:r>
          </a:p>
        </p:txBody>
      </p:sp>
      <p:sp>
        <p:nvSpPr>
          <p:cNvPr id="3" name="Text Placeholder 2">
            <a:extLst>
              <a:ext uri="{FF2B5EF4-FFF2-40B4-BE49-F238E27FC236}">
                <a16:creationId xmlns:a16="http://schemas.microsoft.com/office/drawing/2014/main" id="{4A88F6E0-A348-4939-8EAD-AA6D46F4AA6E}"/>
              </a:ext>
            </a:extLst>
          </p:cNvPr>
          <p:cNvSpPr>
            <a:spLocks noGrp="1"/>
          </p:cNvSpPr>
          <p:nvPr>
            <p:ph type="body" idx="1"/>
          </p:nvPr>
        </p:nvSpPr>
        <p:spPr>
          <a:xfrm>
            <a:off x="645090" y="1152475"/>
            <a:ext cx="7891398" cy="3416400"/>
          </a:xfrm>
        </p:spPr>
        <p:txBody>
          <a:bodyPr/>
          <a:lstStyle/>
          <a:p>
            <a:r>
              <a:rPr lang="en-US" sz="1600" dirty="0">
                <a:solidFill>
                  <a:srgbClr val="002060"/>
                </a:solidFill>
                <a:latin typeface="Arial Black" panose="020B0A04020102020204" pitchFamily="34" charset="0"/>
              </a:rPr>
              <a:t>Difficult to recognize columns like- (Account Length , Number vmail messages. Etc.) as while subset these we got lot of possibilities of true churn and have to work for each possibilities</a:t>
            </a:r>
            <a:r>
              <a:rPr lang="en-US" sz="1600" dirty="0">
                <a:latin typeface="Arial Black" panose="020B0A04020102020204" pitchFamily="34" charset="0"/>
              </a:rPr>
              <a:t>.</a:t>
            </a:r>
          </a:p>
          <a:p>
            <a:endParaRPr lang="en-US" sz="1600" dirty="0">
              <a:latin typeface="Arial Black" panose="020B0A04020102020204" pitchFamily="34" charset="0"/>
            </a:endParaRPr>
          </a:p>
          <a:p>
            <a:r>
              <a:rPr lang="en-US" sz="1600" dirty="0">
                <a:solidFill>
                  <a:srgbClr val="002060"/>
                </a:solidFill>
                <a:latin typeface="Arial Black" panose="020B0A04020102020204" pitchFamily="34" charset="0"/>
              </a:rPr>
              <a:t>Need to plot lot of Graph for different States as well as different Area codes to understand the data and handling the data.</a:t>
            </a:r>
          </a:p>
          <a:p>
            <a:endParaRPr lang="en-US" sz="1600" dirty="0">
              <a:solidFill>
                <a:srgbClr val="002060"/>
              </a:solidFill>
              <a:latin typeface="Arial Black" panose="020B0A04020102020204" pitchFamily="34" charset="0"/>
            </a:endParaRPr>
          </a:p>
          <a:p>
            <a:r>
              <a:rPr lang="en-US" sz="1600" dirty="0">
                <a:solidFill>
                  <a:srgbClr val="002060"/>
                </a:solidFill>
                <a:latin typeface="Arial Black" panose="020B0A04020102020204" pitchFamily="34" charset="0"/>
              </a:rPr>
              <a:t>Need to subset for respective State having respective Area code till it reaches a dozen of customers. </a:t>
            </a:r>
            <a:endParaRPr lang="en-IN" sz="1600"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170734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F2D6-258B-46A9-8D8E-017BF4F47FFA}"/>
              </a:ext>
            </a:extLst>
          </p:cNvPr>
          <p:cNvSpPr>
            <a:spLocks noGrp="1"/>
          </p:cNvSpPr>
          <p:nvPr>
            <p:ph type="title"/>
          </p:nvPr>
        </p:nvSpPr>
        <p:spPr/>
        <p:txBody>
          <a:bodyPr/>
          <a:lstStyle/>
          <a:p>
            <a:pPr algn="ctr"/>
            <a:r>
              <a:rPr lang="en-US" dirty="0">
                <a:latin typeface="Arial Black" panose="020B0A04020102020204" pitchFamily="34" charset="0"/>
              </a:rPr>
              <a:t>Solution to Reduce Customer Churn</a:t>
            </a:r>
            <a:endParaRPr lang="en-IN" dirty="0">
              <a:latin typeface="Arial Black" panose="020B0A04020102020204" pitchFamily="34" charset="0"/>
            </a:endParaRPr>
          </a:p>
        </p:txBody>
      </p:sp>
      <p:sp>
        <p:nvSpPr>
          <p:cNvPr id="3" name="Text Placeholder 2">
            <a:extLst>
              <a:ext uri="{FF2B5EF4-FFF2-40B4-BE49-F238E27FC236}">
                <a16:creationId xmlns:a16="http://schemas.microsoft.com/office/drawing/2014/main" id="{7D9F7F3F-EE3E-4E2D-B88D-27FDBED8B8DD}"/>
              </a:ext>
            </a:extLst>
          </p:cNvPr>
          <p:cNvSpPr>
            <a:spLocks noGrp="1"/>
          </p:cNvSpPr>
          <p:nvPr>
            <p:ph type="body" idx="1"/>
          </p:nvPr>
        </p:nvSpPr>
        <p:spPr>
          <a:xfrm>
            <a:off x="908136" y="1152475"/>
            <a:ext cx="7409145" cy="3416400"/>
          </a:xfrm>
        </p:spPr>
        <p:txBody>
          <a:bodyPr/>
          <a:lstStyle/>
          <a:p>
            <a:pPr marL="139700" indent="0">
              <a:buNone/>
            </a:pPr>
            <a:r>
              <a:rPr lang="en-US" dirty="0">
                <a:solidFill>
                  <a:srgbClr val="002060"/>
                </a:solidFill>
                <a:latin typeface="Arial Black" panose="020B0A04020102020204" pitchFamily="34" charset="0"/>
              </a:rPr>
              <a:t>▪    Modify International Plan as the charge is same as normal one. </a:t>
            </a:r>
          </a:p>
          <a:p>
            <a:pPr marL="139700" indent="0">
              <a:buNone/>
            </a:pPr>
            <a:r>
              <a:rPr lang="en-US" dirty="0">
                <a:solidFill>
                  <a:srgbClr val="002060"/>
                </a:solidFill>
                <a:latin typeface="Arial Black" panose="020B0A04020102020204" pitchFamily="34" charset="0"/>
              </a:rPr>
              <a:t>▪    Be proactive with communication. </a:t>
            </a:r>
          </a:p>
          <a:p>
            <a:pPr marL="139700" indent="0">
              <a:buNone/>
            </a:pPr>
            <a:r>
              <a:rPr lang="en-US" dirty="0">
                <a:solidFill>
                  <a:srgbClr val="002060"/>
                </a:solidFill>
                <a:latin typeface="Arial Black" panose="020B0A04020102020204" pitchFamily="34" charset="0"/>
              </a:rPr>
              <a:t>▪    Ask for feedback often. </a:t>
            </a:r>
          </a:p>
          <a:p>
            <a:pPr marL="139700" indent="0">
              <a:buNone/>
            </a:pPr>
            <a:r>
              <a:rPr lang="en-US" dirty="0">
                <a:solidFill>
                  <a:srgbClr val="002060"/>
                </a:solidFill>
                <a:latin typeface="Arial Black" panose="020B0A04020102020204" pitchFamily="34" charset="0"/>
              </a:rPr>
              <a:t>▪    Periodically throw Offers to retain customers. </a:t>
            </a:r>
          </a:p>
          <a:p>
            <a:pPr marL="139700" indent="0">
              <a:buNone/>
            </a:pPr>
            <a:r>
              <a:rPr lang="en-US" dirty="0">
                <a:solidFill>
                  <a:srgbClr val="002060"/>
                </a:solidFill>
                <a:latin typeface="Arial Black" panose="020B0A04020102020204" pitchFamily="34" charset="0"/>
              </a:rPr>
              <a:t>▪    Look at the customers facing problem in the most churning states. </a:t>
            </a:r>
          </a:p>
          <a:p>
            <a:pPr marL="139700" indent="0">
              <a:buNone/>
            </a:pPr>
            <a:r>
              <a:rPr lang="en-US" dirty="0">
                <a:solidFill>
                  <a:srgbClr val="002060"/>
                </a:solidFill>
                <a:latin typeface="Arial Black" panose="020B0A04020102020204" pitchFamily="34" charset="0"/>
              </a:rPr>
              <a:t>▪    Lean into best customers. </a:t>
            </a:r>
          </a:p>
          <a:p>
            <a:pPr marL="139700" indent="0">
              <a:buNone/>
            </a:pPr>
            <a:r>
              <a:rPr lang="en-US" dirty="0">
                <a:solidFill>
                  <a:srgbClr val="002060"/>
                </a:solidFill>
                <a:latin typeface="Arial Black" panose="020B0A04020102020204" pitchFamily="34" charset="0"/>
              </a:rPr>
              <a:t>▪    Regular Server Maintenance. </a:t>
            </a:r>
          </a:p>
          <a:p>
            <a:pPr marL="139700" indent="0">
              <a:buNone/>
            </a:pPr>
            <a:r>
              <a:rPr lang="en-US" dirty="0">
                <a:solidFill>
                  <a:srgbClr val="002060"/>
                </a:solidFill>
                <a:latin typeface="Arial Black" panose="020B0A04020102020204" pitchFamily="34" charset="0"/>
              </a:rPr>
              <a:t>▪   Solving Poor Network Connectivity Issue. </a:t>
            </a:r>
          </a:p>
          <a:p>
            <a:pPr marL="139700" indent="0">
              <a:buNone/>
            </a:pPr>
            <a:r>
              <a:rPr lang="en-US" dirty="0">
                <a:solidFill>
                  <a:srgbClr val="002060"/>
                </a:solidFill>
                <a:latin typeface="Arial Black" panose="020B0A04020102020204" pitchFamily="34" charset="0"/>
              </a:rPr>
              <a:t>▪   Define a roadmap for new customers. </a:t>
            </a:r>
          </a:p>
          <a:p>
            <a:pPr marL="139700" indent="0">
              <a:buNone/>
            </a:pPr>
            <a:r>
              <a:rPr lang="en-US" dirty="0">
                <a:solidFill>
                  <a:srgbClr val="002060"/>
                </a:solidFill>
                <a:latin typeface="Arial Black" panose="020B0A04020102020204" pitchFamily="34" charset="0"/>
              </a:rPr>
              <a:t>▪   Analyze churn when it happens. </a:t>
            </a:r>
          </a:p>
          <a:p>
            <a:pPr marL="139700" indent="0">
              <a:buNone/>
            </a:pPr>
            <a:r>
              <a:rPr lang="en-US" dirty="0">
                <a:solidFill>
                  <a:srgbClr val="002060"/>
                </a:solidFill>
                <a:latin typeface="Arial Black" panose="020B0A04020102020204" pitchFamily="34" charset="0"/>
              </a:rPr>
              <a:t>▪   Stay competitive. </a:t>
            </a:r>
            <a:endParaRPr lang="en-IN"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1174335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577B-334D-4DEE-AA91-6E3A0D24CAAC}"/>
              </a:ext>
            </a:extLst>
          </p:cNvPr>
          <p:cNvSpPr>
            <a:spLocks noGrp="1"/>
          </p:cNvSpPr>
          <p:nvPr>
            <p:ph type="title"/>
          </p:nvPr>
        </p:nvSpPr>
        <p:spPr/>
        <p:txBody>
          <a:bodyPr/>
          <a:lstStyle/>
          <a:p>
            <a:pPr algn="ctr"/>
            <a:r>
              <a:rPr lang="en-IN" dirty="0">
                <a:latin typeface="Arial Black" panose="020B0A04020102020204" pitchFamily="34" charset="0"/>
              </a:rPr>
              <a:t>Conclusion </a:t>
            </a:r>
          </a:p>
        </p:txBody>
      </p:sp>
      <p:sp>
        <p:nvSpPr>
          <p:cNvPr id="3" name="Text Placeholder 2">
            <a:extLst>
              <a:ext uri="{FF2B5EF4-FFF2-40B4-BE49-F238E27FC236}">
                <a16:creationId xmlns:a16="http://schemas.microsoft.com/office/drawing/2014/main" id="{0CD28387-406B-43DE-9E1B-BAD99932CBF6}"/>
              </a:ext>
            </a:extLst>
          </p:cNvPr>
          <p:cNvSpPr>
            <a:spLocks noGrp="1"/>
          </p:cNvSpPr>
          <p:nvPr>
            <p:ph type="body" idx="1"/>
          </p:nvPr>
        </p:nvSpPr>
        <p:spPr>
          <a:xfrm>
            <a:off x="438411" y="1152475"/>
            <a:ext cx="8217073" cy="3546000"/>
          </a:xfrm>
        </p:spPr>
        <p:txBody>
          <a:bodyPr/>
          <a:lstStyle/>
          <a:p>
            <a:pPr marL="139700" indent="0">
              <a:buNone/>
            </a:pPr>
            <a:r>
              <a:rPr lang="en-US" dirty="0">
                <a:solidFill>
                  <a:srgbClr val="002060"/>
                </a:solidFill>
                <a:latin typeface="Arial Black" panose="020B0A04020102020204" pitchFamily="34" charset="0"/>
              </a:rPr>
              <a:t>• The four charge fields are linear functions of the minute fields. </a:t>
            </a:r>
          </a:p>
          <a:p>
            <a:pPr marL="139700" indent="0">
              <a:buNone/>
            </a:pPr>
            <a:endParaRPr lang="en-US" dirty="0">
              <a:solidFill>
                <a:srgbClr val="002060"/>
              </a:solidFill>
              <a:latin typeface="Arial Black" panose="020B0A04020102020204" pitchFamily="34" charset="0"/>
            </a:endParaRPr>
          </a:p>
          <a:p>
            <a:pPr marL="139700" indent="0">
              <a:buNone/>
            </a:pPr>
            <a:r>
              <a:rPr lang="en-US" dirty="0">
                <a:solidFill>
                  <a:srgbClr val="002060"/>
                </a:solidFill>
                <a:latin typeface="Arial Black" panose="020B0A04020102020204" pitchFamily="34" charset="0"/>
              </a:rPr>
              <a:t>• The area code field and/or the state field are anomalous, and can be omitted. </a:t>
            </a:r>
          </a:p>
          <a:p>
            <a:pPr marL="139700" indent="0">
              <a:buNone/>
            </a:pPr>
            <a:endParaRPr lang="en-US" dirty="0">
              <a:solidFill>
                <a:srgbClr val="002060"/>
              </a:solidFill>
              <a:latin typeface="Arial Black" panose="020B0A04020102020204" pitchFamily="34" charset="0"/>
            </a:endParaRPr>
          </a:p>
          <a:p>
            <a:pPr marL="139700" indent="0">
              <a:buNone/>
            </a:pPr>
            <a:r>
              <a:rPr lang="en-US" dirty="0">
                <a:solidFill>
                  <a:srgbClr val="002060"/>
                </a:solidFill>
                <a:latin typeface="Arial Black" panose="020B0A04020102020204" pitchFamily="34" charset="0"/>
              </a:rPr>
              <a:t>• Customers with the International Plan tend to churn more frequently. </a:t>
            </a:r>
          </a:p>
          <a:p>
            <a:pPr marL="139700" indent="0">
              <a:buNone/>
            </a:pPr>
            <a:endParaRPr lang="en-US" dirty="0">
              <a:solidFill>
                <a:srgbClr val="002060"/>
              </a:solidFill>
              <a:latin typeface="Arial Black" panose="020B0A04020102020204" pitchFamily="34" charset="0"/>
            </a:endParaRPr>
          </a:p>
          <a:p>
            <a:pPr marL="139700" indent="0">
              <a:buNone/>
            </a:pPr>
            <a:r>
              <a:rPr lang="en-US" dirty="0">
                <a:solidFill>
                  <a:srgbClr val="002060"/>
                </a:solidFill>
                <a:latin typeface="Arial Black" panose="020B0A04020102020204" pitchFamily="34" charset="0"/>
              </a:rPr>
              <a:t>• Customers with four or more customer service calls churn more than four times as often as do the other customers. </a:t>
            </a:r>
          </a:p>
          <a:p>
            <a:pPr marL="139700" indent="0">
              <a:buNone/>
            </a:pPr>
            <a:endParaRPr lang="en-US" dirty="0">
              <a:solidFill>
                <a:srgbClr val="002060"/>
              </a:solidFill>
              <a:latin typeface="Arial Black" panose="020B0A04020102020204" pitchFamily="34" charset="0"/>
            </a:endParaRPr>
          </a:p>
          <a:p>
            <a:pPr marL="139700" indent="0">
              <a:buNone/>
            </a:pPr>
            <a:r>
              <a:rPr lang="en-US" dirty="0">
                <a:solidFill>
                  <a:srgbClr val="002060"/>
                </a:solidFill>
                <a:latin typeface="Arial Black" panose="020B0A04020102020204" pitchFamily="34" charset="0"/>
              </a:rPr>
              <a:t>• Customers with high day minutes and evening minutes tend to churn at a higher rate than do the other customers. </a:t>
            </a:r>
          </a:p>
          <a:p>
            <a:pPr marL="139700" indent="0">
              <a:buNone/>
            </a:pPr>
            <a:endParaRPr lang="en-US" dirty="0">
              <a:solidFill>
                <a:srgbClr val="002060"/>
              </a:solidFill>
              <a:latin typeface="Arial Black" panose="020B0A04020102020204" pitchFamily="34" charset="0"/>
            </a:endParaRPr>
          </a:p>
          <a:p>
            <a:pPr marL="139700" indent="0">
              <a:buNone/>
            </a:pPr>
            <a:r>
              <a:rPr lang="en-US" dirty="0">
                <a:solidFill>
                  <a:srgbClr val="002060"/>
                </a:solidFill>
                <a:latin typeface="Arial Black" panose="020B0A04020102020204" pitchFamily="34" charset="0"/>
              </a:rPr>
              <a:t>There is no obvious association of churn with the variables evening calls, night calls, international calls, night minutes, international minutes, account length. </a:t>
            </a:r>
            <a:endParaRPr lang="en-IN"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1739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ank you PNG">
            <a:extLst>
              <a:ext uri="{FF2B5EF4-FFF2-40B4-BE49-F238E27FC236}">
                <a16:creationId xmlns:a16="http://schemas.microsoft.com/office/drawing/2014/main" id="{D4B6E2D9-1239-466E-B8EA-B7F87821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66595">
            <a:off x="2298526" y="570718"/>
            <a:ext cx="4791205" cy="400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772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DB4C-119F-4A90-BA92-096CAED05A9E}"/>
              </a:ext>
            </a:extLst>
          </p:cNvPr>
          <p:cNvSpPr>
            <a:spLocks noGrp="1"/>
          </p:cNvSpPr>
          <p:nvPr>
            <p:ph type="title"/>
          </p:nvPr>
        </p:nvSpPr>
        <p:spPr/>
        <p:txBody>
          <a:bodyPr/>
          <a:lstStyle/>
          <a:p>
            <a:pPr algn="ctr"/>
            <a:r>
              <a:rPr lang="en-IN" dirty="0">
                <a:latin typeface="Arial Black" panose="020B0A04020102020204" pitchFamily="34" charset="0"/>
              </a:rPr>
              <a:t>Team Information </a:t>
            </a:r>
          </a:p>
        </p:txBody>
      </p:sp>
      <p:graphicFrame>
        <p:nvGraphicFramePr>
          <p:cNvPr id="4" name="Table 4">
            <a:extLst>
              <a:ext uri="{FF2B5EF4-FFF2-40B4-BE49-F238E27FC236}">
                <a16:creationId xmlns:a16="http://schemas.microsoft.com/office/drawing/2014/main" id="{987422C9-C212-40C3-8077-9C69B3DEBB23}"/>
              </a:ext>
            </a:extLst>
          </p:cNvPr>
          <p:cNvGraphicFramePr>
            <a:graphicFrameLocks noGrp="1"/>
          </p:cNvGraphicFramePr>
          <p:nvPr>
            <p:extLst>
              <p:ext uri="{D42A27DB-BD31-4B8C-83A1-F6EECF244321}">
                <p14:modId xmlns:p14="http://schemas.microsoft.com/office/powerpoint/2010/main" val="4007986766"/>
              </p:ext>
            </p:extLst>
          </p:nvPr>
        </p:nvGraphicFramePr>
        <p:xfrm>
          <a:off x="1516693" y="2141899"/>
          <a:ext cx="6110614" cy="1112520"/>
        </p:xfrm>
        <a:graphic>
          <a:graphicData uri="http://schemas.openxmlformats.org/drawingml/2006/table">
            <a:tbl>
              <a:tblPr firstRow="1" bandRow="1">
                <a:tableStyleId>{5C22544A-7EE6-4342-B048-85BDC9FD1C3A}</a:tableStyleId>
              </a:tblPr>
              <a:tblGrid>
                <a:gridCol w="3062614">
                  <a:extLst>
                    <a:ext uri="{9D8B030D-6E8A-4147-A177-3AD203B41FA5}">
                      <a16:colId xmlns:a16="http://schemas.microsoft.com/office/drawing/2014/main" val="840757541"/>
                    </a:ext>
                  </a:extLst>
                </a:gridCol>
                <a:gridCol w="3048000">
                  <a:extLst>
                    <a:ext uri="{9D8B030D-6E8A-4147-A177-3AD203B41FA5}">
                      <a16:colId xmlns:a16="http://schemas.microsoft.com/office/drawing/2014/main" val="2396087355"/>
                    </a:ext>
                  </a:extLst>
                </a:gridCol>
              </a:tblGrid>
              <a:tr h="370840">
                <a:tc>
                  <a:txBody>
                    <a:bodyPr/>
                    <a:lstStyle/>
                    <a:p>
                      <a:pPr algn="ctr"/>
                      <a:r>
                        <a:rPr lang="en-US" dirty="0">
                          <a:latin typeface="Montserrat" panose="00000500000000000000" pitchFamily="2" charset="0"/>
                        </a:rPr>
                        <a:t>Student Email Id:</a:t>
                      </a:r>
                      <a:endParaRPr lang="en-IN" dirty="0">
                        <a:latin typeface="Montserrat" panose="00000500000000000000" pitchFamily="2" charset="0"/>
                      </a:endParaRPr>
                    </a:p>
                  </a:txBody>
                  <a:tcPr/>
                </a:tc>
                <a:tc>
                  <a:txBody>
                    <a:bodyPr/>
                    <a:lstStyle/>
                    <a:p>
                      <a:pPr algn="ctr"/>
                      <a:r>
                        <a:rPr lang="en-US" dirty="0">
                          <a:latin typeface="Montserrat" panose="00000500000000000000" pitchFamily="2" charset="0"/>
                        </a:rPr>
                        <a:t>Student Name:</a:t>
                      </a:r>
                      <a:endParaRPr lang="en-IN" dirty="0">
                        <a:latin typeface="Montserrat" panose="00000500000000000000" pitchFamily="2" charset="0"/>
                      </a:endParaRPr>
                    </a:p>
                  </a:txBody>
                  <a:tcPr/>
                </a:tc>
                <a:extLst>
                  <a:ext uri="{0D108BD9-81ED-4DB2-BD59-A6C34878D82A}">
                    <a16:rowId xmlns:a16="http://schemas.microsoft.com/office/drawing/2014/main" val="4051721843"/>
                  </a:ext>
                </a:extLst>
              </a:tr>
              <a:tr h="370840">
                <a:tc>
                  <a:txBody>
                    <a:bodyPr/>
                    <a:lstStyle/>
                    <a:p>
                      <a:pPr algn="ctr"/>
                      <a:r>
                        <a:rPr lang="en-US" u="sng" dirty="0">
                          <a:solidFill>
                            <a:schemeClr val="accent5"/>
                          </a:solidFill>
                          <a:latin typeface="+mj-lt"/>
                          <a:cs typeface="Calibri" panose="020F0502020204030204" pitchFamily="34" charset="0"/>
                        </a:rPr>
                        <a:t>chandanraxit2468@gmail.com</a:t>
                      </a:r>
                      <a:endParaRPr lang="en-IN" u="sng" dirty="0">
                        <a:solidFill>
                          <a:schemeClr val="accent5"/>
                        </a:solidFill>
                        <a:latin typeface="+mj-lt"/>
                        <a:cs typeface="Calibri" panose="020F0502020204030204" pitchFamily="34" charset="0"/>
                      </a:endParaRPr>
                    </a:p>
                  </a:txBody>
                  <a:tcPr/>
                </a:tc>
                <a:tc>
                  <a:txBody>
                    <a:bodyPr/>
                    <a:lstStyle/>
                    <a:p>
                      <a:pPr algn="ctr"/>
                      <a:r>
                        <a:rPr lang="en-US" dirty="0">
                          <a:latin typeface="Arial Rounded MT Bold" panose="020F0704030504030204" pitchFamily="34" charset="0"/>
                        </a:rPr>
                        <a:t>Chandan Kumar Raxit</a:t>
                      </a:r>
                      <a:endParaRPr lang="en-IN" dirty="0">
                        <a:latin typeface="Arial Rounded MT Bold" panose="020F0704030504030204" pitchFamily="34" charset="0"/>
                      </a:endParaRPr>
                    </a:p>
                  </a:txBody>
                  <a:tcPr/>
                </a:tc>
                <a:extLst>
                  <a:ext uri="{0D108BD9-81ED-4DB2-BD59-A6C34878D82A}">
                    <a16:rowId xmlns:a16="http://schemas.microsoft.com/office/drawing/2014/main" val="654035747"/>
                  </a:ext>
                </a:extLst>
              </a:tr>
              <a:tr h="370840">
                <a:tc>
                  <a:txBody>
                    <a:bodyPr/>
                    <a:lstStyle/>
                    <a:p>
                      <a:pPr algn="ctr"/>
                      <a:r>
                        <a:rPr lang="en-US" dirty="0">
                          <a:hlinkClick r:id="rId2"/>
                        </a:rPr>
                        <a:t>jdeepakkumar986@gmail.com</a:t>
                      </a:r>
                      <a:r>
                        <a:rPr lang="en-US" dirty="0"/>
                        <a:t> </a:t>
                      </a:r>
                      <a:endParaRPr lang="en-IN" dirty="0"/>
                    </a:p>
                  </a:txBody>
                  <a:tcPr/>
                </a:tc>
                <a:tc>
                  <a:txBody>
                    <a:bodyPr/>
                    <a:lstStyle/>
                    <a:p>
                      <a:pPr algn="ctr"/>
                      <a:r>
                        <a:rPr lang="en-US" dirty="0"/>
                        <a:t>Deepak Kumar Jena</a:t>
                      </a:r>
                      <a:endParaRPr lang="en-IN" dirty="0"/>
                    </a:p>
                  </a:txBody>
                  <a:tcPr/>
                </a:tc>
                <a:extLst>
                  <a:ext uri="{0D108BD9-81ED-4DB2-BD59-A6C34878D82A}">
                    <a16:rowId xmlns:a16="http://schemas.microsoft.com/office/drawing/2014/main" val="4016001919"/>
                  </a:ext>
                </a:extLst>
              </a:tr>
            </a:tbl>
          </a:graphicData>
        </a:graphic>
      </p:graphicFrame>
    </p:spTree>
    <p:extLst>
      <p:ext uri="{BB962C8B-B14F-4D97-AF65-F5344CB8AC3E}">
        <p14:creationId xmlns:p14="http://schemas.microsoft.com/office/powerpoint/2010/main" val="198234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CF2B-7BF7-4F22-B8CA-E33B8594F694}"/>
              </a:ext>
            </a:extLst>
          </p:cNvPr>
          <p:cNvSpPr>
            <a:spLocks noGrp="1"/>
          </p:cNvSpPr>
          <p:nvPr>
            <p:ph type="title"/>
          </p:nvPr>
        </p:nvSpPr>
        <p:spPr/>
        <p:txBody>
          <a:bodyPr/>
          <a:lstStyle/>
          <a:p>
            <a:pPr algn="ctr"/>
            <a:r>
              <a:rPr lang="en-IN" dirty="0">
                <a:latin typeface="Arial Rounded MT Bold" panose="020F0704030504030204" pitchFamily="34" charset="0"/>
              </a:rPr>
              <a:t>Business Problem Overview</a:t>
            </a:r>
          </a:p>
        </p:txBody>
      </p:sp>
      <p:sp>
        <p:nvSpPr>
          <p:cNvPr id="3" name="Text Placeholder 2">
            <a:extLst>
              <a:ext uri="{FF2B5EF4-FFF2-40B4-BE49-F238E27FC236}">
                <a16:creationId xmlns:a16="http://schemas.microsoft.com/office/drawing/2014/main" id="{F8708E1D-7706-43E3-8B2E-182C3D57C35A}"/>
              </a:ext>
            </a:extLst>
          </p:cNvPr>
          <p:cNvSpPr>
            <a:spLocks noGrp="1"/>
          </p:cNvSpPr>
          <p:nvPr>
            <p:ph type="body" idx="1"/>
          </p:nvPr>
        </p:nvSpPr>
        <p:spPr/>
        <p:txBody>
          <a:bodyPr/>
          <a:lstStyle/>
          <a:p>
            <a:pPr marL="114300" indent="0">
              <a:buNone/>
            </a:pPr>
            <a:r>
              <a:rPr lang="en-US" sz="1200" dirty="0">
                <a:solidFill>
                  <a:srgbClr val="002060"/>
                </a:solidFill>
              </a:rPr>
              <a:t>•    Customer churn prediction is </a:t>
            </a:r>
            <a:r>
              <a:rPr lang="en-US" sz="1200" dirty="0">
                <a:solidFill>
                  <a:schemeClr val="tx1"/>
                </a:solidFill>
              </a:rPr>
              <a:t>extremely important</a:t>
            </a:r>
            <a:r>
              <a:rPr lang="en-US" sz="1200" dirty="0">
                <a:solidFill>
                  <a:srgbClr val="002060"/>
                </a:solidFill>
              </a:rPr>
              <a:t> for any business as it recognizes the clients who are likely to stop   a            	using their services. </a:t>
            </a:r>
          </a:p>
          <a:p>
            <a:pPr marL="114300" indent="0">
              <a:buNone/>
            </a:pPr>
            <a:endParaRPr lang="en-US" sz="1200" dirty="0">
              <a:solidFill>
                <a:srgbClr val="002060"/>
              </a:solidFill>
            </a:endParaRPr>
          </a:p>
          <a:p>
            <a:pPr marL="114300" indent="0">
              <a:buNone/>
            </a:pPr>
            <a:r>
              <a:rPr lang="en-US" sz="1200" dirty="0">
                <a:solidFill>
                  <a:srgbClr val="002060"/>
                </a:solidFill>
              </a:rPr>
              <a:t>•    In the telecom industry, customers are able to choose from multiple service providers and actively switch from one 	operator to another. In this highly competitive market, the telecommunications industry experiences an  	average of </a:t>
            </a:r>
            <a:r>
              <a:rPr lang="en-US" sz="1200" dirty="0">
                <a:solidFill>
                  <a:schemeClr val="tx1"/>
                </a:solidFill>
              </a:rPr>
              <a:t>15-25% annual churn rate.</a:t>
            </a:r>
            <a:r>
              <a:rPr lang="en-US" sz="1200" dirty="0">
                <a:solidFill>
                  <a:srgbClr val="002060"/>
                </a:solidFill>
              </a:rPr>
              <a:t> </a:t>
            </a:r>
          </a:p>
          <a:p>
            <a:pPr marL="114300" indent="0">
              <a:buNone/>
            </a:pPr>
            <a:endParaRPr lang="en-US" sz="1200" dirty="0">
              <a:solidFill>
                <a:srgbClr val="002060"/>
              </a:solidFill>
            </a:endParaRPr>
          </a:p>
          <a:p>
            <a:pPr marL="114300" indent="0">
              <a:buNone/>
            </a:pPr>
            <a:r>
              <a:rPr lang="en-US" sz="1200" dirty="0">
                <a:solidFill>
                  <a:srgbClr val="002060"/>
                </a:solidFill>
              </a:rPr>
              <a:t>•    For many incumbent operators, </a:t>
            </a:r>
            <a:r>
              <a:rPr lang="en-US" sz="1200" dirty="0">
                <a:solidFill>
                  <a:schemeClr val="tx1"/>
                </a:solidFill>
              </a:rPr>
              <a:t>retaining high profitable customers</a:t>
            </a:r>
            <a:r>
              <a:rPr lang="en-US" sz="1200" dirty="0">
                <a:solidFill>
                  <a:srgbClr val="002060"/>
                </a:solidFill>
              </a:rPr>
              <a:t> is the number one business goal. </a:t>
            </a:r>
          </a:p>
          <a:p>
            <a:pPr marL="114300" indent="0">
              <a:buNone/>
            </a:pPr>
            <a:endParaRPr lang="en-US" sz="1200" dirty="0">
              <a:solidFill>
                <a:srgbClr val="002060"/>
              </a:solidFill>
            </a:endParaRPr>
          </a:p>
          <a:p>
            <a:pPr marL="114300" indent="0">
              <a:buNone/>
            </a:pPr>
            <a:r>
              <a:rPr lang="en-US" sz="1200" dirty="0">
                <a:solidFill>
                  <a:srgbClr val="002060"/>
                </a:solidFill>
              </a:rPr>
              <a:t>•   To reduce customer churn, telecom companies </a:t>
            </a:r>
            <a:r>
              <a:rPr lang="en-US" sz="1200" dirty="0">
                <a:solidFill>
                  <a:schemeClr val="tx1"/>
                </a:solidFill>
              </a:rPr>
              <a:t>need to predict</a:t>
            </a:r>
            <a:r>
              <a:rPr lang="en-US" sz="1200" dirty="0">
                <a:solidFill>
                  <a:srgbClr val="002060"/>
                </a:solidFill>
              </a:rPr>
              <a:t> which customers are at </a:t>
            </a:r>
            <a:r>
              <a:rPr lang="en-US" sz="1200" dirty="0">
                <a:solidFill>
                  <a:schemeClr val="tx1"/>
                </a:solidFill>
              </a:rPr>
              <a:t>high risk of churn. </a:t>
            </a:r>
          </a:p>
          <a:p>
            <a:pPr marL="114300" indent="0">
              <a:buNone/>
            </a:pPr>
            <a:endParaRPr lang="en-US" sz="1200" dirty="0">
              <a:solidFill>
                <a:srgbClr val="002060"/>
              </a:solidFill>
            </a:endParaRPr>
          </a:p>
          <a:p>
            <a:pPr marL="114300" indent="0">
              <a:buNone/>
            </a:pPr>
            <a:r>
              <a:rPr lang="en-US" sz="1200" dirty="0">
                <a:solidFill>
                  <a:srgbClr val="002060"/>
                </a:solidFill>
              </a:rPr>
              <a:t>•    In this project, we will </a:t>
            </a:r>
            <a:r>
              <a:rPr lang="en-US" sz="1200" dirty="0">
                <a:solidFill>
                  <a:schemeClr val="tx1"/>
                </a:solidFill>
              </a:rPr>
              <a:t>analyze customer-level data </a:t>
            </a:r>
            <a:r>
              <a:rPr lang="en-US" sz="1200" dirty="0">
                <a:solidFill>
                  <a:srgbClr val="002060"/>
                </a:solidFill>
              </a:rPr>
              <a:t>of a leading telecom firm, to identify customers at high risk of churn 	and identify the main indicators of churn. </a:t>
            </a:r>
            <a:endParaRPr lang="en-IN" sz="1200" dirty="0">
              <a:solidFill>
                <a:srgbClr val="002060"/>
              </a:solidFill>
            </a:endParaRPr>
          </a:p>
        </p:txBody>
      </p:sp>
    </p:spTree>
    <p:extLst>
      <p:ext uri="{BB962C8B-B14F-4D97-AF65-F5344CB8AC3E}">
        <p14:creationId xmlns:p14="http://schemas.microsoft.com/office/powerpoint/2010/main" val="269650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0C51-CD2F-4FC1-A67F-57FBF4C4E048}"/>
              </a:ext>
            </a:extLst>
          </p:cNvPr>
          <p:cNvSpPr>
            <a:spLocks noGrp="1"/>
          </p:cNvSpPr>
          <p:nvPr>
            <p:ph type="title"/>
          </p:nvPr>
        </p:nvSpPr>
        <p:spPr/>
        <p:txBody>
          <a:bodyPr/>
          <a:lstStyle/>
          <a:p>
            <a:pPr algn="ctr"/>
            <a:r>
              <a:rPr lang="en-IN" dirty="0">
                <a:latin typeface="Arial Black" panose="020B0A04020102020204" pitchFamily="34" charset="0"/>
              </a:rPr>
              <a:t>Objective</a:t>
            </a:r>
          </a:p>
        </p:txBody>
      </p:sp>
      <p:graphicFrame>
        <p:nvGraphicFramePr>
          <p:cNvPr id="4" name="Diagram 3">
            <a:extLst>
              <a:ext uri="{FF2B5EF4-FFF2-40B4-BE49-F238E27FC236}">
                <a16:creationId xmlns:a16="http://schemas.microsoft.com/office/drawing/2014/main" id="{EC37B953-CFC6-4F79-BBB6-A565D2EE1115}"/>
              </a:ext>
            </a:extLst>
          </p:cNvPr>
          <p:cNvGraphicFramePr/>
          <p:nvPr>
            <p:extLst>
              <p:ext uri="{D42A27DB-BD31-4B8C-83A1-F6EECF244321}">
                <p14:modId xmlns:p14="http://schemas.microsoft.com/office/powerpoint/2010/main" val="2154842802"/>
              </p:ext>
            </p:extLst>
          </p:nvPr>
        </p:nvGraphicFramePr>
        <p:xfrm>
          <a:off x="311700" y="1152475"/>
          <a:ext cx="8520600" cy="354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787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508B-E480-44CE-99AF-2D4998B86F89}"/>
              </a:ext>
            </a:extLst>
          </p:cNvPr>
          <p:cNvSpPr>
            <a:spLocks noGrp="1"/>
          </p:cNvSpPr>
          <p:nvPr>
            <p:ph type="title"/>
          </p:nvPr>
        </p:nvSpPr>
        <p:spPr/>
        <p:txBody>
          <a:bodyPr/>
          <a:lstStyle/>
          <a:p>
            <a:pPr algn="ctr"/>
            <a:r>
              <a:rPr lang="en-IN" dirty="0">
                <a:latin typeface="Arial Black" panose="020B0A04020102020204" pitchFamily="34" charset="0"/>
              </a:rPr>
              <a:t>Data Summary</a:t>
            </a:r>
          </a:p>
        </p:txBody>
      </p:sp>
      <p:sp>
        <p:nvSpPr>
          <p:cNvPr id="3" name="Text Placeholder 2">
            <a:extLst>
              <a:ext uri="{FF2B5EF4-FFF2-40B4-BE49-F238E27FC236}">
                <a16:creationId xmlns:a16="http://schemas.microsoft.com/office/drawing/2014/main" id="{72001E8E-6B24-46A2-8DF7-729B68137ED8}"/>
              </a:ext>
            </a:extLst>
          </p:cNvPr>
          <p:cNvSpPr>
            <a:spLocks noGrp="1"/>
          </p:cNvSpPr>
          <p:nvPr>
            <p:ph type="body" idx="1"/>
          </p:nvPr>
        </p:nvSpPr>
        <p:spPr/>
        <p:txBody>
          <a:bodyPr/>
          <a:lstStyle/>
          <a:p>
            <a:r>
              <a:rPr lang="en-IN" sz="2400" b="1" dirty="0">
                <a:solidFill>
                  <a:schemeClr val="tx1"/>
                </a:solidFill>
              </a:rPr>
              <a:t>Data set : </a:t>
            </a:r>
            <a:r>
              <a:rPr lang="en-IN" dirty="0">
                <a:solidFill>
                  <a:srgbClr val="002060"/>
                </a:solidFill>
                <a:latin typeface="Calibri" panose="020F0502020204030204" pitchFamily="34" charset="0"/>
                <a:cs typeface="Calibri" panose="020F0502020204030204" pitchFamily="34" charset="0"/>
              </a:rPr>
              <a:t>Telecom Churn dataset of Orange S.A., formerly France Telecom S.A. </a:t>
            </a:r>
          </a:p>
          <a:p>
            <a:r>
              <a:rPr lang="en-IN" sz="2400" b="1" dirty="0">
                <a:solidFill>
                  <a:schemeClr val="tx1"/>
                </a:solidFill>
              </a:rPr>
              <a:t>Shape:</a:t>
            </a:r>
            <a:r>
              <a:rPr lang="en-IN" dirty="0">
                <a:solidFill>
                  <a:srgbClr val="002060"/>
                </a:solidFill>
              </a:rPr>
              <a:t> </a:t>
            </a:r>
          </a:p>
          <a:p>
            <a:pPr lvl="1"/>
            <a:r>
              <a:rPr lang="en-IN" dirty="0">
                <a:solidFill>
                  <a:srgbClr val="002060"/>
                </a:solidFill>
              </a:rPr>
              <a:t>– Rows - 3333 </a:t>
            </a:r>
          </a:p>
          <a:p>
            <a:pPr marL="596900" lvl="1" indent="0">
              <a:buNone/>
            </a:pPr>
            <a:r>
              <a:rPr lang="en-IN" dirty="0">
                <a:solidFill>
                  <a:srgbClr val="002060"/>
                </a:solidFill>
              </a:rPr>
              <a:t>	– Columns – 20 </a:t>
            </a:r>
          </a:p>
          <a:p>
            <a:r>
              <a:rPr lang="en-IN" sz="2400" b="1" dirty="0">
                <a:solidFill>
                  <a:schemeClr val="tx1"/>
                </a:solidFill>
              </a:rPr>
              <a:t>Important Columns: </a:t>
            </a:r>
            <a:r>
              <a:rPr lang="en-IN" dirty="0">
                <a:solidFill>
                  <a:srgbClr val="002060"/>
                </a:solidFill>
                <a:latin typeface="Calibri" panose="020F0502020204030204" pitchFamily="34" charset="0"/>
                <a:cs typeface="Calibri" panose="020F0502020204030204" pitchFamily="34" charset="0"/>
              </a:rPr>
              <a:t>State, Area code, International plan, Voice mail plan, Churn, Customer service calls, Total eve calls, Total day calls, Total night calls, Total intl calls.( Probably all columns are important ). </a:t>
            </a:r>
          </a:p>
        </p:txBody>
      </p:sp>
    </p:spTree>
    <p:extLst>
      <p:ext uri="{BB962C8B-B14F-4D97-AF65-F5344CB8AC3E}">
        <p14:creationId xmlns:p14="http://schemas.microsoft.com/office/powerpoint/2010/main" val="142988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17E3-8431-4C33-8DAD-62FD9EB87B27}"/>
              </a:ext>
            </a:extLst>
          </p:cNvPr>
          <p:cNvSpPr>
            <a:spLocks noGrp="1"/>
          </p:cNvSpPr>
          <p:nvPr>
            <p:ph type="title"/>
          </p:nvPr>
        </p:nvSpPr>
        <p:spPr/>
        <p:txBody>
          <a:bodyPr/>
          <a:lstStyle/>
          <a:p>
            <a:pPr algn="ctr"/>
            <a:r>
              <a:rPr lang="en-IN" dirty="0">
                <a:latin typeface="Arial Black" panose="020B0A04020102020204" pitchFamily="34" charset="0"/>
              </a:rPr>
              <a:t>Churn Information</a:t>
            </a:r>
          </a:p>
        </p:txBody>
      </p:sp>
      <p:sp>
        <p:nvSpPr>
          <p:cNvPr id="5" name="Text Placeholder 4">
            <a:extLst>
              <a:ext uri="{FF2B5EF4-FFF2-40B4-BE49-F238E27FC236}">
                <a16:creationId xmlns:a16="http://schemas.microsoft.com/office/drawing/2014/main" id="{E55CBF48-8198-47D3-AFE1-80F152C8D9EF}"/>
              </a:ext>
            </a:extLst>
          </p:cNvPr>
          <p:cNvSpPr>
            <a:spLocks noGrp="1"/>
          </p:cNvSpPr>
          <p:nvPr>
            <p:ph type="body" idx="2"/>
          </p:nvPr>
        </p:nvSpPr>
        <p:spPr>
          <a:xfrm>
            <a:off x="3961841" y="2436393"/>
            <a:ext cx="3999900" cy="876741"/>
          </a:xfrm>
        </p:spPr>
        <p:txBody>
          <a:bodyPr/>
          <a:lstStyle/>
          <a:p>
            <a:pPr marL="139700" indent="0">
              <a:buNone/>
            </a:pPr>
            <a:r>
              <a:rPr lang="en-US" dirty="0">
                <a:solidFill>
                  <a:srgbClr val="002060"/>
                </a:solidFill>
                <a:latin typeface="Arial Black" panose="020B0A04020102020204" pitchFamily="34" charset="0"/>
              </a:rPr>
              <a:t>Total Users were </a:t>
            </a:r>
            <a:r>
              <a:rPr lang="en-US" dirty="0">
                <a:solidFill>
                  <a:schemeClr val="tx1"/>
                </a:solidFill>
                <a:latin typeface="Arial Black" panose="020B0A04020102020204" pitchFamily="34" charset="0"/>
              </a:rPr>
              <a:t>3333.</a:t>
            </a:r>
            <a:r>
              <a:rPr lang="en-US" dirty="0">
                <a:solidFill>
                  <a:srgbClr val="002060"/>
                </a:solidFill>
                <a:latin typeface="Arial Black" panose="020B0A04020102020204" pitchFamily="34" charset="0"/>
              </a:rPr>
              <a:t> </a:t>
            </a:r>
          </a:p>
          <a:p>
            <a:pPr marL="139700" indent="0">
              <a:buNone/>
            </a:pPr>
            <a:r>
              <a:rPr lang="en-US" dirty="0">
                <a:solidFill>
                  <a:schemeClr val="tx1"/>
                </a:solidFill>
                <a:latin typeface="Arial Black" panose="020B0A04020102020204" pitchFamily="34" charset="0"/>
              </a:rPr>
              <a:t>2850</a:t>
            </a:r>
            <a:r>
              <a:rPr lang="en-US" dirty="0">
                <a:solidFill>
                  <a:srgbClr val="002060"/>
                </a:solidFill>
                <a:latin typeface="Arial Black" panose="020B0A04020102020204" pitchFamily="34" charset="0"/>
              </a:rPr>
              <a:t> - Non churn (85.5%) </a:t>
            </a:r>
          </a:p>
          <a:p>
            <a:pPr marL="139700" indent="0">
              <a:buNone/>
            </a:pPr>
            <a:r>
              <a:rPr lang="en-US" dirty="0">
                <a:solidFill>
                  <a:schemeClr val="tx1"/>
                </a:solidFill>
                <a:latin typeface="Arial Black" panose="020B0A04020102020204" pitchFamily="34" charset="0"/>
              </a:rPr>
              <a:t>483</a:t>
            </a:r>
            <a:r>
              <a:rPr lang="en-US" dirty="0">
                <a:solidFill>
                  <a:srgbClr val="002060"/>
                </a:solidFill>
                <a:latin typeface="Arial Black" panose="020B0A04020102020204" pitchFamily="34" charset="0"/>
              </a:rPr>
              <a:t> - Churn (14.5%) </a:t>
            </a:r>
            <a:endParaRPr lang="en-IN" dirty="0">
              <a:solidFill>
                <a:srgbClr val="002060"/>
              </a:solidFill>
              <a:latin typeface="Arial Black" panose="020B0A04020102020204" pitchFamily="34" charset="0"/>
            </a:endParaRPr>
          </a:p>
        </p:txBody>
      </p:sp>
      <p:pic>
        <p:nvPicPr>
          <p:cNvPr id="1026" name="Picture 2">
            <a:extLst>
              <a:ext uri="{FF2B5EF4-FFF2-40B4-BE49-F238E27FC236}">
                <a16:creationId xmlns:a16="http://schemas.microsoft.com/office/drawing/2014/main" id="{7D793F38-3147-4089-8FEA-15D29E349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99" y="1152475"/>
            <a:ext cx="3999900" cy="353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3974-25F7-479F-B784-2A08F8520B40}"/>
              </a:ext>
            </a:extLst>
          </p:cNvPr>
          <p:cNvSpPr>
            <a:spLocks noGrp="1"/>
          </p:cNvSpPr>
          <p:nvPr>
            <p:ph type="title"/>
          </p:nvPr>
        </p:nvSpPr>
        <p:spPr/>
        <p:txBody>
          <a:bodyPr/>
          <a:lstStyle/>
          <a:p>
            <a:pPr algn="ctr"/>
            <a:r>
              <a:rPr lang="en-US" dirty="0">
                <a:latin typeface="Arial Black" panose="020B0A04020102020204" pitchFamily="34" charset="0"/>
              </a:rPr>
              <a:t>Percentage of Missing Values</a:t>
            </a:r>
            <a:endParaRPr lang="en-IN" dirty="0">
              <a:latin typeface="Arial Black" panose="020B0A04020102020204" pitchFamily="34" charset="0"/>
            </a:endParaRPr>
          </a:p>
        </p:txBody>
      </p:sp>
      <p:pic>
        <p:nvPicPr>
          <p:cNvPr id="2050" name="Picture 2">
            <a:extLst>
              <a:ext uri="{FF2B5EF4-FFF2-40B4-BE49-F238E27FC236}">
                <a16:creationId xmlns:a16="http://schemas.microsoft.com/office/drawing/2014/main" id="{A4B565EB-1F79-4E6E-AA7C-B6595D365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6" y="1182371"/>
            <a:ext cx="8713304" cy="344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24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598B-4CB5-4847-B586-7C178870BFBF}"/>
              </a:ext>
            </a:extLst>
          </p:cNvPr>
          <p:cNvSpPr>
            <a:spLocks noGrp="1"/>
          </p:cNvSpPr>
          <p:nvPr>
            <p:ph type="title"/>
          </p:nvPr>
        </p:nvSpPr>
        <p:spPr/>
        <p:txBody>
          <a:bodyPr/>
          <a:lstStyle/>
          <a:p>
            <a:pPr algn="ctr"/>
            <a:r>
              <a:rPr lang="en-US" dirty="0">
                <a:latin typeface="Arial Black" panose="020B0A04020102020204" pitchFamily="34" charset="0"/>
              </a:rPr>
              <a:t>Analysis based on Account Length</a:t>
            </a:r>
            <a:endParaRPr lang="en-IN" dirty="0">
              <a:latin typeface="Arial Black" panose="020B0A04020102020204" pitchFamily="34" charset="0"/>
            </a:endParaRPr>
          </a:p>
        </p:txBody>
      </p:sp>
      <p:pic>
        <p:nvPicPr>
          <p:cNvPr id="3074" name="Picture 2">
            <a:extLst>
              <a:ext uri="{FF2B5EF4-FFF2-40B4-BE49-F238E27FC236}">
                <a16:creationId xmlns:a16="http://schemas.microsoft.com/office/drawing/2014/main" id="{EB17D305-DBF1-488E-91D7-4BF9FD710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610" y="1260475"/>
            <a:ext cx="6078058" cy="33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5924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891</Words>
  <Application>Microsoft Office PowerPoint</Application>
  <PresentationFormat>On-screen Show (16:9)</PresentationFormat>
  <Paragraphs>102</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 Rounded MT Bold</vt:lpstr>
      <vt:lpstr>Roboto</vt:lpstr>
      <vt:lpstr>Courier New</vt:lpstr>
      <vt:lpstr>Montserrat</vt:lpstr>
      <vt:lpstr>Calibri</vt:lpstr>
      <vt:lpstr>Arial Black</vt:lpstr>
      <vt:lpstr>Arial</vt:lpstr>
      <vt:lpstr>Simple Light</vt:lpstr>
      <vt:lpstr>           Capstone Project Telecom Churn Analysis    </vt:lpstr>
      <vt:lpstr>   </vt:lpstr>
      <vt:lpstr>Team Information </vt:lpstr>
      <vt:lpstr>Business Problem Overview</vt:lpstr>
      <vt:lpstr>Objective</vt:lpstr>
      <vt:lpstr>Data Summary</vt:lpstr>
      <vt:lpstr>Churn Information</vt:lpstr>
      <vt:lpstr>Percentage of Missing Values</vt:lpstr>
      <vt:lpstr>Analysis based on Account Length</vt:lpstr>
      <vt:lpstr>comparison of churned account length and not churned account length </vt:lpstr>
      <vt:lpstr>Analysis based on States</vt:lpstr>
      <vt:lpstr>State Churn rate</vt:lpstr>
      <vt:lpstr>State with most Churn percentage </vt:lpstr>
      <vt:lpstr>Analysis Based on Area Code</vt:lpstr>
      <vt:lpstr>Analysis Based on International Plan</vt:lpstr>
      <vt:lpstr>Analysis Based on Voice mail</vt:lpstr>
      <vt:lpstr>PowerPoint Presentation</vt:lpstr>
      <vt:lpstr>Analyzing "Number vmail message" column </vt:lpstr>
      <vt:lpstr>PowerPoint Presentation</vt:lpstr>
      <vt:lpstr>Analysis based on Customer Service Call </vt:lpstr>
      <vt:lpstr>PowerPoint Presentation</vt:lpstr>
      <vt:lpstr>Pair Plot For All Columns </vt:lpstr>
      <vt:lpstr>Challenges</vt:lpstr>
      <vt:lpstr>Solution to Reduce Customer Churn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dc:creator>deepak</dc:creator>
  <cp:lastModifiedBy>deepak jena</cp:lastModifiedBy>
  <cp:revision>5</cp:revision>
  <dcterms:modified xsi:type="dcterms:W3CDTF">2022-01-26T17:14:04Z</dcterms:modified>
</cp:coreProperties>
</file>